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Override1.xml" ContentType="application/vnd.openxmlformats-officedocument.themeOverride+xml"/>
  <Override PartName="/ppt/tags/tag6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9.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70.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316" r:id="rId2"/>
    <p:sldId id="341" r:id="rId3"/>
    <p:sldId id="259" r:id="rId4"/>
    <p:sldId id="327" r:id="rId5"/>
    <p:sldId id="328" r:id="rId6"/>
    <p:sldId id="329" r:id="rId7"/>
    <p:sldId id="330" r:id="rId8"/>
    <p:sldId id="331" r:id="rId9"/>
    <p:sldId id="332" r:id="rId10"/>
    <p:sldId id="333" r:id="rId11"/>
    <p:sldId id="334" r:id="rId12"/>
    <p:sldId id="284" r:id="rId13"/>
    <p:sldId id="307" r:id="rId14"/>
    <p:sldId id="335" r:id="rId15"/>
    <p:sldId id="336" r:id="rId16"/>
    <p:sldId id="257" r:id="rId17"/>
    <p:sldId id="258" r:id="rId18"/>
    <p:sldId id="337" r:id="rId19"/>
    <p:sldId id="289" r:id="rId20"/>
    <p:sldId id="303" r:id="rId21"/>
    <p:sldId id="304" r:id="rId22"/>
    <p:sldId id="308" r:id="rId23"/>
    <p:sldId id="309" r:id="rId24"/>
    <p:sldId id="338" r:id="rId25"/>
    <p:sldId id="312" r:id="rId26"/>
    <p:sldId id="310" r:id="rId27"/>
    <p:sldId id="313" r:id="rId28"/>
    <p:sldId id="322" r:id="rId29"/>
    <p:sldId id="323" r:id="rId30"/>
    <p:sldId id="325" r:id="rId31"/>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5" autoAdjust="0"/>
    <p:restoredTop sz="94660"/>
  </p:normalViewPr>
  <p:slideViewPr>
    <p:cSldViewPr snapToGrid="0">
      <p:cViewPr varScale="1">
        <p:scale>
          <a:sx n="116" d="100"/>
          <a:sy n="116"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tanghulux/Programs/pythonProjects/convertible_bond/data/statistics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发行规模（亿元）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发行规模</c:v>
                </c:pt>
              </c:strCache>
            </c:strRef>
          </c:tx>
          <c:spPr>
            <a:solidFill>
              <a:schemeClr val="accent1"/>
            </a:solidFill>
            <a:ln>
              <a:noFill/>
            </a:ln>
            <a:effectLst/>
          </c:spPr>
          <c:invertIfNegative val="0"/>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2477.81</c:v>
                </c:pt>
                <c:pt idx="1">
                  <c:v>2466.81</c:v>
                </c:pt>
                <c:pt idx="2">
                  <c:v>2697.81</c:v>
                </c:pt>
                <c:pt idx="3">
                  <c:v>2405.7800000000002</c:v>
                </c:pt>
              </c:numCache>
            </c:numRef>
          </c:val>
          <c:extLst>
            <c:ext xmlns:c16="http://schemas.microsoft.com/office/drawing/2014/chart" uri="{C3380CC4-5D6E-409C-BE32-E72D297353CC}">
              <c16:uniqueId val="{00000000-E9AB-4C07-A00C-8A3C1CFE1AC5}"/>
            </c:ext>
          </c:extLst>
        </c:ser>
        <c:dLbls>
          <c:showLegendKey val="0"/>
          <c:showVal val="0"/>
          <c:showCatName val="0"/>
          <c:showSerName val="0"/>
          <c:showPercent val="0"/>
          <c:showBubbleSize val="0"/>
        </c:dLbls>
        <c:gapWidth val="219"/>
        <c:overlap val="-27"/>
        <c:axId val="1662262848"/>
        <c:axId val="1428248208"/>
      </c:barChart>
      <c:catAx>
        <c:axId val="166226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248208"/>
        <c:crosses val="autoZero"/>
        <c:auto val="1"/>
        <c:lblAlgn val="ctr"/>
        <c:lblOffset val="100"/>
        <c:noMultiLvlLbl val="0"/>
      </c:catAx>
      <c:valAx>
        <c:axId val="142824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62262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Sheet1!$B$16</c:f>
              <c:strCache>
                <c:ptCount val="1"/>
                <c:pt idx="0">
                  <c:v>发行只数</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Sheet1!$A$17:$A$20</c:f>
              <c:numCache>
                <c:formatCode>General</c:formatCode>
                <c:ptCount val="4"/>
                <c:pt idx="0">
                  <c:v>2019</c:v>
                </c:pt>
                <c:pt idx="1">
                  <c:v>2020</c:v>
                </c:pt>
                <c:pt idx="2">
                  <c:v>2021</c:v>
                </c:pt>
                <c:pt idx="3">
                  <c:v>2022</c:v>
                </c:pt>
              </c:numCache>
            </c:numRef>
          </c:xVal>
          <c:yVal>
            <c:numRef>
              <c:f>Sheet1!$B$17:$B$20</c:f>
              <c:numCache>
                <c:formatCode>General</c:formatCode>
                <c:ptCount val="4"/>
                <c:pt idx="0">
                  <c:v>106</c:v>
                </c:pt>
                <c:pt idx="1">
                  <c:v>204</c:v>
                </c:pt>
                <c:pt idx="2">
                  <c:v>121</c:v>
                </c:pt>
                <c:pt idx="3">
                  <c:v>127</c:v>
                </c:pt>
              </c:numCache>
            </c:numRef>
          </c:yVal>
          <c:smooth val="0"/>
          <c:extLst>
            <c:ext xmlns:c16="http://schemas.microsoft.com/office/drawing/2014/chart" uri="{C3380CC4-5D6E-409C-BE32-E72D297353CC}">
              <c16:uniqueId val="{00000000-F404-4AE4-84FF-E8E321E43783}"/>
            </c:ext>
          </c:extLst>
        </c:ser>
        <c:dLbls>
          <c:showLegendKey val="0"/>
          <c:showVal val="0"/>
          <c:showCatName val="0"/>
          <c:showSerName val="0"/>
          <c:showPercent val="0"/>
          <c:showBubbleSize val="0"/>
        </c:dLbls>
        <c:axId val="1821008880"/>
        <c:axId val="1428192528"/>
      </c:scatterChart>
      <c:valAx>
        <c:axId val="1821008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192528"/>
        <c:crosses val="autoZero"/>
        <c:crossBetween val="midCat"/>
      </c:valAx>
      <c:valAx>
        <c:axId val="1428192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8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每手转债收益（元）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Sheet1!$B$31</c:f>
              <c:strCache>
                <c:ptCount val="1"/>
                <c:pt idx="0">
                  <c:v>转债收益</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Sheet1!$A$32:$A$35</c:f>
              <c:numCache>
                <c:formatCode>General</c:formatCode>
                <c:ptCount val="4"/>
                <c:pt idx="0">
                  <c:v>2019</c:v>
                </c:pt>
                <c:pt idx="1">
                  <c:v>2020</c:v>
                </c:pt>
                <c:pt idx="2">
                  <c:v>2021</c:v>
                </c:pt>
                <c:pt idx="3">
                  <c:v>2022</c:v>
                </c:pt>
              </c:numCache>
            </c:numRef>
          </c:cat>
          <c:val>
            <c:numRef>
              <c:f>Sheet1!$B$32:$B$35</c:f>
              <c:numCache>
                <c:formatCode>General</c:formatCode>
                <c:ptCount val="4"/>
                <c:pt idx="0">
                  <c:v>93.48</c:v>
                </c:pt>
                <c:pt idx="1">
                  <c:v>200.31</c:v>
                </c:pt>
                <c:pt idx="2">
                  <c:v>192.88</c:v>
                </c:pt>
                <c:pt idx="3">
                  <c:v>300.26</c:v>
                </c:pt>
              </c:numCache>
            </c:numRef>
          </c:val>
          <c:extLst>
            <c:ext xmlns:c16="http://schemas.microsoft.com/office/drawing/2014/chart" uri="{C3380CC4-5D6E-409C-BE32-E72D297353CC}">
              <c16:uniqueId val="{00000000-685C-2D43-8527-1A066D3682CC}"/>
            </c:ext>
          </c:extLst>
        </c:ser>
        <c:dLbls>
          <c:dLblPos val="outEnd"/>
          <c:showLegendKey val="0"/>
          <c:showVal val="1"/>
          <c:showCatName val="0"/>
          <c:showSerName val="0"/>
          <c:showPercent val="0"/>
          <c:showBubbleSize val="0"/>
        </c:dLbls>
        <c:gapWidth val="219"/>
        <c:overlap val="-27"/>
        <c:axId val="1828945072"/>
        <c:axId val="1002254112"/>
      </c:barChart>
      <c:catAx>
        <c:axId val="1828945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2254112"/>
        <c:crosses val="autoZero"/>
        <c:auto val="1"/>
        <c:lblAlgn val="ctr"/>
        <c:lblOffset val="100"/>
        <c:noMultiLvlLbl val="0"/>
      </c:catAx>
      <c:valAx>
        <c:axId val="100225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894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r>
              <a:rPr lang="zh-CN" altLang="en-US" dirty="0"/>
              <a:t>每手转债净收益（元）</a:t>
            </a:r>
          </a:p>
        </c:rich>
      </c:tx>
      <c:layout>
        <c:manualLayout>
          <c:xMode val="edge"/>
          <c:yMode val="edge"/>
          <c:x val="0.28920844269466317"/>
          <c:y val="4.16666818557457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Sheet1!$B$23</c:f>
              <c:strCache>
                <c:ptCount val="1"/>
                <c:pt idx="0">
                  <c:v>每手可转债净收益</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Sheet1!$A$24:$A$27</c:f>
              <c:numCache>
                <c:formatCode>General</c:formatCode>
                <c:ptCount val="4"/>
                <c:pt idx="0">
                  <c:v>2019</c:v>
                </c:pt>
                <c:pt idx="1">
                  <c:v>2020</c:v>
                </c:pt>
                <c:pt idx="2">
                  <c:v>2021</c:v>
                </c:pt>
                <c:pt idx="3">
                  <c:v>2022</c:v>
                </c:pt>
              </c:numCache>
            </c:numRef>
          </c:cat>
          <c:val>
            <c:numRef>
              <c:f>Sheet1!$B$24:$B$27</c:f>
              <c:numCache>
                <c:formatCode>General</c:formatCode>
                <c:ptCount val="4"/>
                <c:pt idx="0">
                  <c:v>170.01</c:v>
                </c:pt>
                <c:pt idx="1">
                  <c:v>96.63</c:v>
                </c:pt>
                <c:pt idx="2">
                  <c:v>74.58</c:v>
                </c:pt>
                <c:pt idx="3">
                  <c:v>42.76</c:v>
                </c:pt>
              </c:numCache>
            </c:numRef>
          </c:val>
          <c:smooth val="0"/>
          <c:extLst>
            <c:ext xmlns:c16="http://schemas.microsoft.com/office/drawing/2014/chart" uri="{C3380CC4-5D6E-409C-BE32-E72D297353CC}">
              <c16:uniqueId val="{00000000-4BE4-8646-AB49-6BC0F3B14ECF}"/>
            </c:ext>
          </c:extLst>
        </c:ser>
        <c:dLbls>
          <c:showLegendKey val="0"/>
          <c:showVal val="0"/>
          <c:showCatName val="0"/>
          <c:showSerName val="0"/>
          <c:showPercent val="0"/>
          <c:showBubbleSize val="0"/>
        </c:dLbls>
        <c:smooth val="0"/>
        <c:axId val="1821003312"/>
        <c:axId val="1351788528"/>
      </c:lineChart>
      <c:catAx>
        <c:axId val="182100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1788528"/>
        <c:crosses val="autoZero"/>
        <c:auto val="1"/>
        <c:lblAlgn val="ctr"/>
        <c:lblOffset val="100"/>
        <c:noMultiLvlLbl val="0"/>
      </c:catAx>
      <c:valAx>
        <c:axId val="1351788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3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每手转债对应的正股收益（元）</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6888888888888891E-2"/>
          <c:y val="0.16911367738657837"/>
          <c:w val="0.88255555555555554"/>
          <c:h val="0.7985808281250331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Sheet1!$M$19:$M$22</c:f>
              <c:numCache>
                <c:formatCode>General</c:formatCode>
                <c:ptCount val="4"/>
                <c:pt idx="0">
                  <c:v>2019</c:v>
                </c:pt>
                <c:pt idx="1">
                  <c:v>2020</c:v>
                </c:pt>
                <c:pt idx="2">
                  <c:v>2021</c:v>
                </c:pt>
                <c:pt idx="3">
                  <c:v>2022</c:v>
                </c:pt>
              </c:numCache>
            </c:numRef>
          </c:cat>
          <c:val>
            <c:numRef>
              <c:f>Sheet1!$J$19:$J$22</c:f>
              <c:numCache>
                <c:formatCode>General</c:formatCode>
                <c:ptCount val="4"/>
                <c:pt idx="0">
                  <c:v>76.52</c:v>
                </c:pt>
                <c:pt idx="1">
                  <c:v>-103.38</c:v>
                </c:pt>
                <c:pt idx="2">
                  <c:v>-118.3</c:v>
                </c:pt>
                <c:pt idx="3">
                  <c:v>-257.5</c:v>
                </c:pt>
              </c:numCache>
            </c:numRef>
          </c:val>
          <c:extLst>
            <c:ext xmlns:c16="http://schemas.microsoft.com/office/drawing/2014/chart" uri="{C3380CC4-5D6E-409C-BE32-E72D297353CC}">
              <c16:uniqueId val="{00000000-C381-C347-A375-549761648ADF}"/>
            </c:ext>
          </c:extLst>
        </c:ser>
        <c:dLbls>
          <c:dLblPos val="outEnd"/>
          <c:showLegendKey val="0"/>
          <c:showVal val="1"/>
          <c:showCatName val="0"/>
          <c:showSerName val="0"/>
          <c:showPercent val="0"/>
          <c:showBubbleSize val="0"/>
        </c:dLbls>
        <c:gapWidth val="219"/>
        <c:overlap val="-27"/>
        <c:axId val="381394544"/>
        <c:axId val="1903710496"/>
      </c:barChart>
      <c:catAx>
        <c:axId val="38139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03710496"/>
        <c:crosses val="autoZero"/>
        <c:auto val="1"/>
        <c:lblAlgn val="ctr"/>
        <c:lblOffset val="100"/>
        <c:noMultiLvlLbl val="0"/>
      </c:catAx>
      <c:valAx>
        <c:axId val="190371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139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zh-CN"/>
              <a:t>可转债上市当天涨跌幅分布</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1"/>
          <c:order val="0"/>
          <c:tx>
            <c:strRef>
              <c:f>Sheet2!$P$1</c:f>
              <c:strCache>
                <c:ptCount val="1"/>
                <c:pt idx="0">
                  <c:v>数量</c:v>
                </c:pt>
              </c:strCache>
            </c:strRef>
          </c:tx>
          <c:spPr>
            <a:solidFill>
              <a:schemeClr val="accent2"/>
            </a:solidFill>
            <a:ln>
              <a:noFill/>
            </a:ln>
            <a:effectLst/>
          </c:spPr>
          <c:invertIfNegative val="0"/>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Sheet2!$P$2:$P$101</c:f>
              <c:numCache>
                <c:formatCode>General</c:formatCode>
                <c:ptCount val="100"/>
                <c:pt idx="0">
                  <c:v>1</c:v>
                </c:pt>
                <c:pt idx="1">
                  <c:v>2</c:v>
                </c:pt>
                <c:pt idx="2">
                  <c:v>4</c:v>
                </c:pt>
                <c:pt idx="3">
                  <c:v>8</c:v>
                </c:pt>
                <c:pt idx="4">
                  <c:v>22</c:v>
                </c:pt>
                <c:pt idx="5">
                  <c:v>27</c:v>
                </c:pt>
                <c:pt idx="6">
                  <c:v>36</c:v>
                </c:pt>
                <c:pt idx="7">
                  <c:v>36</c:v>
                </c:pt>
                <c:pt idx="8">
                  <c:v>39</c:v>
                </c:pt>
                <c:pt idx="9">
                  <c:v>48</c:v>
                </c:pt>
                <c:pt idx="10">
                  <c:v>46</c:v>
                </c:pt>
                <c:pt idx="11">
                  <c:v>51</c:v>
                </c:pt>
                <c:pt idx="12">
                  <c:v>38</c:v>
                </c:pt>
                <c:pt idx="13">
                  <c:v>33</c:v>
                </c:pt>
                <c:pt idx="14">
                  <c:v>37</c:v>
                </c:pt>
                <c:pt idx="15">
                  <c:v>42</c:v>
                </c:pt>
                <c:pt idx="16">
                  <c:v>29</c:v>
                </c:pt>
                <c:pt idx="17">
                  <c:v>11</c:v>
                </c:pt>
                <c:pt idx="18">
                  <c:v>10</c:v>
                </c:pt>
                <c:pt idx="19">
                  <c:v>9</c:v>
                </c:pt>
                <c:pt idx="20">
                  <c:v>8</c:v>
                </c:pt>
                <c:pt idx="21">
                  <c:v>9</c:v>
                </c:pt>
                <c:pt idx="22">
                  <c:v>4</c:v>
                </c:pt>
                <c:pt idx="23">
                  <c:v>2</c:v>
                </c:pt>
                <c:pt idx="24">
                  <c:v>0</c:v>
                </c:pt>
                <c:pt idx="25">
                  <c:v>1</c:v>
                </c:pt>
                <c:pt idx="26">
                  <c:v>0</c:v>
                </c:pt>
                <c:pt idx="27">
                  <c:v>0</c:v>
                </c:pt>
                <c:pt idx="28">
                  <c:v>0</c:v>
                </c:pt>
                <c:pt idx="29">
                  <c:v>1</c:v>
                </c:pt>
                <c:pt idx="30">
                  <c:v>1</c:v>
                </c:pt>
                <c:pt idx="31">
                  <c:v>0</c:v>
                </c:pt>
                <c:pt idx="32">
                  <c:v>0</c:v>
                </c:pt>
                <c:pt idx="33">
                  <c:v>1</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numCache>
            </c:numRef>
          </c:val>
          <c:extLst>
            <c:ext xmlns:c16="http://schemas.microsoft.com/office/drawing/2014/chart" uri="{C3380CC4-5D6E-409C-BE32-E72D297353CC}">
              <c16:uniqueId val="{00000000-AD81-2449-B7DC-D6455C31E0E0}"/>
            </c:ext>
          </c:extLst>
        </c:ser>
        <c:dLbls>
          <c:showLegendKey val="0"/>
          <c:showVal val="0"/>
          <c:showCatName val="0"/>
          <c:showSerName val="0"/>
          <c:showPercent val="0"/>
          <c:showBubbleSize val="0"/>
        </c:dLbls>
        <c:gapWidth val="269"/>
        <c:axId val="841782447"/>
        <c:axId val="841654911"/>
      </c:barChart>
      <c:lineChart>
        <c:grouping val="standard"/>
        <c:varyColors val="0"/>
        <c:ser>
          <c:idx val="2"/>
          <c:order val="1"/>
          <c:tx>
            <c:strRef>
              <c:f>Sheet2!$Q$1</c:f>
              <c:strCache>
                <c:ptCount val="1"/>
                <c:pt idx="0">
                  <c:v>频率</c:v>
                </c:pt>
              </c:strCache>
            </c:strRef>
          </c:tx>
          <c:spPr>
            <a:ln w="38100" cap="rnd">
              <a:solidFill>
                <a:schemeClr val="accent3"/>
              </a:solidFill>
              <a:round/>
            </a:ln>
            <a:effectLst/>
          </c:spPr>
          <c:marker>
            <c:symbol val="none"/>
          </c:marker>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Sheet2!$Q$2:$Q$101</c:f>
              <c:numCache>
                <c:formatCode>0.00%</c:formatCode>
                <c:ptCount val="100"/>
                <c:pt idx="0">
                  <c:v>1.7921146953405018E-3</c:v>
                </c:pt>
                <c:pt idx="1">
                  <c:v>3.5842293906810036E-3</c:v>
                </c:pt>
                <c:pt idx="2">
                  <c:v>7.1684587813620072E-3</c:v>
                </c:pt>
                <c:pt idx="3">
                  <c:v>1.4336917562724014E-2</c:v>
                </c:pt>
                <c:pt idx="4">
                  <c:v>3.9426523297491037E-2</c:v>
                </c:pt>
                <c:pt idx="5">
                  <c:v>4.8387096774193547E-2</c:v>
                </c:pt>
                <c:pt idx="6">
                  <c:v>6.4516129032258063E-2</c:v>
                </c:pt>
                <c:pt idx="7">
                  <c:v>6.4516129032258063E-2</c:v>
                </c:pt>
                <c:pt idx="8">
                  <c:v>6.9892473118279563E-2</c:v>
                </c:pt>
                <c:pt idx="9">
                  <c:v>8.6021505376344093E-2</c:v>
                </c:pt>
                <c:pt idx="10">
                  <c:v>8.2437275985663083E-2</c:v>
                </c:pt>
                <c:pt idx="11">
                  <c:v>9.1397849462365593E-2</c:v>
                </c:pt>
                <c:pt idx="12">
                  <c:v>6.8100358422939072E-2</c:v>
                </c:pt>
                <c:pt idx="13">
                  <c:v>5.9139784946236562E-2</c:v>
                </c:pt>
                <c:pt idx="14">
                  <c:v>6.6308243727598568E-2</c:v>
                </c:pt>
                <c:pt idx="15">
                  <c:v>7.5268817204301078E-2</c:v>
                </c:pt>
                <c:pt idx="16">
                  <c:v>5.197132616487455E-2</c:v>
                </c:pt>
                <c:pt idx="17">
                  <c:v>1.9713261648745518E-2</c:v>
                </c:pt>
                <c:pt idx="18">
                  <c:v>1.7921146953405017E-2</c:v>
                </c:pt>
                <c:pt idx="19">
                  <c:v>1.6129032258064516E-2</c:v>
                </c:pt>
                <c:pt idx="20">
                  <c:v>1.4336917562724014E-2</c:v>
                </c:pt>
                <c:pt idx="21">
                  <c:v>1.6129032258064516E-2</c:v>
                </c:pt>
                <c:pt idx="22">
                  <c:v>7.1684587813620072E-3</c:v>
                </c:pt>
                <c:pt idx="23">
                  <c:v>3.5842293906810036E-3</c:v>
                </c:pt>
                <c:pt idx="24">
                  <c:v>0</c:v>
                </c:pt>
                <c:pt idx="25">
                  <c:v>1.7921146953405018E-3</c:v>
                </c:pt>
                <c:pt idx="26">
                  <c:v>0</c:v>
                </c:pt>
                <c:pt idx="27">
                  <c:v>0</c:v>
                </c:pt>
                <c:pt idx="28">
                  <c:v>0</c:v>
                </c:pt>
                <c:pt idx="29">
                  <c:v>1.7921146953405018E-3</c:v>
                </c:pt>
                <c:pt idx="30">
                  <c:v>1.7921146953405018E-3</c:v>
                </c:pt>
                <c:pt idx="31">
                  <c:v>0</c:v>
                </c:pt>
                <c:pt idx="32">
                  <c:v>0</c:v>
                </c:pt>
                <c:pt idx="33">
                  <c:v>1.7921146953405018E-3</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1.7921146953405018E-3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1.7921146953405018E-3</c:v>
                </c:pt>
              </c:numCache>
            </c:numRef>
          </c:val>
          <c:smooth val="0"/>
          <c:extLst>
            <c:ext xmlns:c16="http://schemas.microsoft.com/office/drawing/2014/chart" uri="{C3380CC4-5D6E-409C-BE32-E72D297353CC}">
              <c16:uniqueId val="{00000001-AD81-2449-B7DC-D6455C31E0E0}"/>
            </c:ext>
          </c:extLst>
        </c:ser>
        <c:dLbls>
          <c:showLegendKey val="0"/>
          <c:showVal val="0"/>
          <c:showCatName val="0"/>
          <c:showSerName val="0"/>
          <c:showPercent val="0"/>
          <c:showBubbleSize val="0"/>
        </c:dLbls>
        <c:marker val="1"/>
        <c:smooth val="0"/>
        <c:axId val="986677823"/>
        <c:axId val="1386821535"/>
      </c:lineChart>
      <c:catAx>
        <c:axId val="841782447"/>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zh-CN"/>
          </a:p>
        </c:txPr>
        <c:crossAx val="841654911"/>
        <c:crosses val="autoZero"/>
        <c:auto val="1"/>
        <c:lblAlgn val="ctr"/>
        <c:lblOffset val="100"/>
        <c:noMultiLvlLbl val="0"/>
      </c:catAx>
      <c:valAx>
        <c:axId val="841654911"/>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41782447"/>
        <c:crosses val="autoZero"/>
        <c:crossBetween val="between"/>
      </c:valAx>
      <c:valAx>
        <c:axId val="1386821535"/>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6677823"/>
        <c:crosses val="max"/>
        <c:crossBetween val="between"/>
      </c:valAx>
      <c:catAx>
        <c:axId val="986677823"/>
        <c:scaling>
          <c:orientation val="minMax"/>
        </c:scaling>
        <c:delete val="1"/>
        <c:axPos val="b"/>
        <c:numFmt formatCode="0.00%" sourceLinked="1"/>
        <c:majorTickMark val="out"/>
        <c:minorTickMark val="none"/>
        <c:tickLblPos val="nextTo"/>
        <c:crossAx val="1386821535"/>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A3D0AAC-586E-48C0-8A83-4D86B654F04A}" type="datetime1">
              <a:rPr lang="zh-CN" altLang="en-US" smtClean="0"/>
              <a:t>2023/3/10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4214C2D-05E3-4D6E-ACF9-E3FE05467B07}"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F1D4116-90FD-4E63-B23C-7D5ABA70ADE3}"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E9109CC1-9FD9-41C3-BA20-E8465835D16A}"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1157C0C9-42DA-4D58-8353-BD33FC689E45}"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1A684AF1-09CE-48A3-8EAF-E895035C98CF}" type="datetime1">
              <a:rPr lang="zh-CN" altLang="en-US" smtClean="0"/>
              <a:t>2023/3/10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64872DF0-5DBE-43A6-81E7-4E353B4371E8}" type="datetime1">
              <a:rPr lang="zh-CN" altLang="en-US" smtClean="0"/>
              <a:t>2023/3/10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C5B37B43-1507-4638-BA57-8223211E5F85}" type="datetime1">
              <a:rPr lang="zh-CN" altLang="en-US" smtClean="0"/>
              <a:t>2023/3/10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237E7E8D-DE78-4FC2-A8E1-6FB6FFDD3E1B}" type="datetime1">
              <a:rPr lang="zh-CN" altLang="en-US" smtClean="0"/>
              <a:t>2023/3/10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20AC008E-6738-49C0-91C7-1E83739F9AFB}" type="datetime1">
              <a:rPr lang="zh-CN" altLang="en-US" smtClean="0"/>
              <a:t>2023/3/10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055B5816-A28B-4DDD-B2A0-D5B06686ED99}"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8CCA6219-5C3C-4727-8D3C-CF37FF9BBBE3}" type="datetime1">
              <a:rPr lang="zh-CN" altLang="en-US" smtClean="0"/>
              <a:t>2023/3/10</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hemeOverride" Target="../theme/themeOverride1.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7179310" y="-16510"/>
            <a:ext cx="4516755" cy="6891020"/>
          </a:xfrm>
          <a:custGeom>
            <a:avLst/>
            <a:gdLst>
              <a:gd name="connsiteX0" fmla="*/ 988 w 7113"/>
              <a:gd name="connsiteY0" fmla="*/ 16 h 10852"/>
              <a:gd name="connsiteX1" fmla="*/ 7113 w 7113"/>
              <a:gd name="connsiteY1" fmla="*/ 0 h 10852"/>
              <a:gd name="connsiteX2" fmla="*/ 7113 w 7113"/>
              <a:gd name="connsiteY2" fmla="*/ 10836 h 10852"/>
              <a:gd name="connsiteX3" fmla="*/ 1647 w 7113"/>
              <a:gd name="connsiteY3" fmla="*/ 10852 h 10852"/>
              <a:gd name="connsiteX4" fmla="*/ 0 w 7113"/>
              <a:gd name="connsiteY4" fmla="*/ 2293 h 10852"/>
              <a:gd name="connsiteX5" fmla="*/ 988 w 711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3" h="10852">
                <a:moveTo>
                  <a:pt x="988" y="16"/>
                </a:moveTo>
                <a:lnTo>
                  <a:pt x="7113" y="0"/>
                </a:lnTo>
                <a:lnTo>
                  <a:pt x="7113" y="10836"/>
                </a:lnTo>
                <a:lnTo>
                  <a:pt x="1647" y="10852"/>
                </a:lnTo>
                <a:lnTo>
                  <a:pt x="0" y="2293"/>
                </a:lnTo>
                <a:lnTo>
                  <a:pt x="988" y="16"/>
                </a:lnTo>
                <a:close/>
              </a:path>
            </a:pathLst>
          </a:custGeom>
          <a:solidFill>
            <a:srgbClr val="376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任意多边形 15"/>
          <p:cNvSpPr/>
          <p:nvPr/>
        </p:nvSpPr>
        <p:spPr>
          <a:xfrm>
            <a:off x="7179310" y="-16510"/>
            <a:ext cx="4745355" cy="6891020"/>
          </a:xfrm>
          <a:custGeom>
            <a:avLst/>
            <a:gdLst>
              <a:gd name="connsiteX0" fmla="*/ 1348 w 7473"/>
              <a:gd name="connsiteY0" fmla="*/ 16 h 10852"/>
              <a:gd name="connsiteX1" fmla="*/ 7473 w 7473"/>
              <a:gd name="connsiteY1" fmla="*/ 0 h 10852"/>
              <a:gd name="connsiteX2" fmla="*/ 7473 w 7473"/>
              <a:gd name="connsiteY2" fmla="*/ 10836 h 10852"/>
              <a:gd name="connsiteX3" fmla="*/ 2007 w 7473"/>
              <a:gd name="connsiteY3" fmla="*/ 10852 h 10852"/>
              <a:gd name="connsiteX4" fmla="*/ 0 w 7473"/>
              <a:gd name="connsiteY4" fmla="*/ 4242 h 10852"/>
              <a:gd name="connsiteX5" fmla="*/ 1348 w 747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 h="10852">
                <a:moveTo>
                  <a:pt x="1348" y="16"/>
                </a:moveTo>
                <a:lnTo>
                  <a:pt x="7473" y="0"/>
                </a:lnTo>
                <a:lnTo>
                  <a:pt x="7473" y="10836"/>
                </a:lnTo>
                <a:lnTo>
                  <a:pt x="2007" y="10852"/>
                </a:lnTo>
                <a:lnTo>
                  <a:pt x="0" y="4242"/>
                </a:lnTo>
                <a:lnTo>
                  <a:pt x="1348" y="16"/>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9" name="图片 18" descr="tiomothy-swope-zwe--GYIZtc-unsplash"/>
          <p:cNvPicPr>
            <a:picLocks noChangeAspect="1"/>
          </p:cNvPicPr>
          <p:nvPr/>
        </p:nvPicPr>
        <p:blipFill>
          <a:blip r:embed="rId3"/>
          <a:srcRect l="7619" t="2747" b="9061"/>
          <a:stretch>
            <a:fillRect/>
          </a:stretch>
        </p:blipFill>
        <p:spPr>
          <a:xfrm>
            <a:off x="7379970" y="-16510"/>
            <a:ext cx="4812030" cy="6891020"/>
          </a:xfrm>
          <a:custGeom>
            <a:avLst/>
            <a:gdLst/>
            <a:ahLst/>
            <a:cxnLst>
              <a:cxn ang="3">
                <a:pos x="hc" y="t"/>
              </a:cxn>
              <a:cxn ang="cd2">
                <a:pos x="l" y="vc"/>
              </a:cxn>
              <a:cxn ang="cd4">
                <a:pos x="hc" y="b"/>
              </a:cxn>
              <a:cxn ang="0">
                <a:pos x="r" y="vc"/>
              </a:cxn>
            </a:cxnLst>
            <a:rect l="l" t="t" r="r" b="b"/>
            <a:pathLst>
              <a:path w="7578" h="10852">
                <a:moveTo>
                  <a:pt x="1453" y="16"/>
                </a:moveTo>
                <a:lnTo>
                  <a:pt x="7578" y="0"/>
                </a:lnTo>
                <a:lnTo>
                  <a:pt x="7578" y="10836"/>
                </a:lnTo>
                <a:lnTo>
                  <a:pt x="2112" y="10852"/>
                </a:lnTo>
                <a:lnTo>
                  <a:pt x="0" y="2241"/>
                </a:lnTo>
                <a:lnTo>
                  <a:pt x="1453" y="16"/>
                </a:lnTo>
                <a:close/>
              </a:path>
            </a:pathLst>
          </a:custGeom>
        </p:spPr>
      </p:pic>
      <p:sp>
        <p:nvSpPr>
          <p:cNvPr id="22" name="文本框 21"/>
          <p:cNvSpPr txBox="1"/>
          <p:nvPr/>
        </p:nvSpPr>
        <p:spPr>
          <a:xfrm>
            <a:off x="787248" y="1773579"/>
            <a:ext cx="69665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76185"/>
                </a:solidFill>
                <a:effectLst/>
                <a:uLnTx/>
                <a:uFillTx/>
                <a:latin typeface="Arial" panose="020B0604020202020204" pitchFamily="34" charset="0"/>
                <a:ea typeface="汉仪宋韵朗黑W" panose="00020600040101010101" charset="-122"/>
                <a:cs typeface="Arial" panose="020B0604020202020204" pitchFamily="34" charset="0"/>
              </a:rPr>
              <a:t>Quantitative Methods for Finance</a:t>
            </a:r>
            <a:r>
              <a:rPr kumimoji="0" lang="en-US" altLang="zh-CN" sz="3200" b="0" i="0" u="none" strike="noStrike" kern="1200" cap="none" spc="0" normalizeH="0" baseline="0" noProof="0" dirty="0">
                <a:ln>
                  <a:noFill/>
                </a:ln>
                <a:solidFill>
                  <a:srgbClr val="376185"/>
                </a:solidFill>
                <a:effectLst/>
                <a:uLnTx/>
                <a:uFillTx/>
                <a:latin typeface="汉仪宋韵朗黑W" panose="00020600040101010101" charset="-122"/>
                <a:ea typeface="汉仪宋韵朗黑W" panose="00020600040101010101" charset="-122"/>
                <a:cs typeface="汉仪中宋S" panose="00020600040101010101" charset="-122"/>
              </a:rPr>
              <a:t> </a:t>
            </a:r>
          </a:p>
        </p:txBody>
      </p:sp>
      <p:pic>
        <p:nvPicPr>
          <p:cNvPr id="2" name="图片 1" descr="7-200913135TI56"/>
          <p:cNvPicPr>
            <a:picLocks noChangeAspect="1"/>
          </p:cNvPicPr>
          <p:nvPr/>
        </p:nvPicPr>
        <p:blipFill>
          <a:blip r:embed="rId4"/>
          <a:stretch>
            <a:fillRect/>
          </a:stretch>
        </p:blipFill>
        <p:spPr>
          <a:xfrm>
            <a:off x="0" y="110490"/>
            <a:ext cx="2983865" cy="570230"/>
          </a:xfrm>
          <a:prstGeom prst="rect">
            <a:avLst/>
          </a:prstGeom>
        </p:spPr>
      </p:pic>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DC02C1A-0D11-5A8F-0E78-957EF27435A4}"/>
              </a:ext>
            </a:extLst>
          </p:cNvPr>
          <p:cNvSpPr txBox="1"/>
          <p:nvPr/>
        </p:nvSpPr>
        <p:spPr>
          <a:xfrm>
            <a:off x="308293" y="2756287"/>
            <a:ext cx="7477760" cy="36445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algn="ctr">
              <a:lnSpc>
                <a:spcPts val="2090"/>
              </a:lnSpc>
              <a:spcBef>
                <a:spcPts val="1025"/>
              </a:spcBef>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Chunguo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7286005</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Fang Xiaoyuan7299351</a:t>
            </a:r>
          </a:p>
          <a:p>
            <a:pPr algn="ctr">
              <a:lnSpc>
                <a:spcPts val="2090"/>
              </a:lnSpc>
              <a:spcBef>
                <a:spcPts val="1025"/>
              </a:spcBef>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BU</a:t>
            </a:r>
            <a:r>
              <a:rPr kumimoji="0" lang="en-US" altLang="zh-CN" sz="1800" b="0" i="0" u="none" strike="noStrike" kern="100" cap="none" spc="4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Tian</a:t>
            </a:r>
            <a:r>
              <a:rPr kumimoji="0" lang="en-US" altLang="zh-CN" sz="1800" b="0" i="0" u="none" strike="noStrike" kern="100" cap="none" spc="3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7258292</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Jinbo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7262750</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Chen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Daoxu</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7216153</a:t>
            </a:r>
            <a:endParaRPr lang="en-US" altLang="zh-CN" kern="100" dirty="0">
              <a:solidFill>
                <a:prstClr val="black"/>
              </a:solidFill>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DU</a:t>
            </a:r>
            <a:r>
              <a:rPr kumimoji="0" lang="en-US" altLang="zh-CN" sz="1800" b="0" i="0" u="none" strike="noStrike" kern="100" cap="none" spc="7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Huaxin</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7258101</a:t>
            </a:r>
          </a:p>
          <a:p>
            <a:pPr marL="0" marR="0" lvl="0" indent="0" algn="ctr" defTabSz="914400" rtl="0" eaLnBrk="1" fontAlgn="auto" latinLnBrk="0" hangingPunct="1">
              <a:lnSpc>
                <a:spcPts val="2090"/>
              </a:lnSpc>
              <a:spcBef>
                <a:spcPts val="1025"/>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汉仪中宋S" panose="00020600040101010101" charset="-122"/>
              <a:ea typeface="汉仪中宋S" panose="00020600040101010101" charset="-122"/>
              <a:cs typeface="+mn-cs"/>
              <a:sym typeface="+mn-ea"/>
            </a:endParaRPr>
          </a:p>
        </p:txBody>
      </p: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——Trade Date</a:t>
            </a:r>
            <a:endParaRPr kumimoji="1" lang="zh-CN" altLang="en-US" dirty="0"/>
          </a:p>
        </p:txBody>
      </p:sp>
      <p:pic>
        <p:nvPicPr>
          <p:cNvPr id="2" name="图片 1">
            <a:extLst>
              <a:ext uri="{FF2B5EF4-FFF2-40B4-BE49-F238E27FC236}">
                <a16:creationId xmlns:a16="http://schemas.microsoft.com/office/drawing/2014/main" id="{2C273E8B-F9F9-013D-5397-302CB41E0953}"/>
              </a:ext>
            </a:extLst>
          </p:cNvPr>
          <p:cNvPicPr>
            <a:picLocks noChangeAspect="1"/>
          </p:cNvPicPr>
          <p:nvPr/>
        </p:nvPicPr>
        <p:blipFill>
          <a:blip r:embed="rId2"/>
          <a:stretch>
            <a:fillRect/>
          </a:stretch>
        </p:blipFill>
        <p:spPr>
          <a:xfrm>
            <a:off x="8692309" y="899349"/>
            <a:ext cx="2743200" cy="5415051"/>
          </a:xfrm>
          <a:prstGeom prst="rect">
            <a:avLst/>
          </a:prstGeom>
        </p:spPr>
      </p:pic>
      <p:sp>
        <p:nvSpPr>
          <p:cNvPr id="6" name="文本框 5">
            <a:extLst>
              <a:ext uri="{FF2B5EF4-FFF2-40B4-BE49-F238E27FC236}">
                <a16:creationId xmlns:a16="http://schemas.microsoft.com/office/drawing/2014/main" id="{D5C6B419-3555-7438-44DA-5A56183AEDEA}"/>
              </a:ext>
            </a:extLst>
          </p:cNvPr>
          <p:cNvSpPr txBox="1"/>
          <p:nvPr/>
        </p:nvSpPr>
        <p:spPr>
          <a:xfrm>
            <a:off x="718372" y="1362057"/>
            <a:ext cx="6208238" cy="369332"/>
          </a:xfrm>
          <a:prstGeom prst="rect">
            <a:avLst/>
          </a:prstGeom>
          <a:noFill/>
        </p:spPr>
        <p:txBody>
          <a:bodyPr wrap="none" rtlCol="0">
            <a:spAutoFit/>
          </a:bodyPr>
          <a:lstStyle/>
          <a:p>
            <a:r>
              <a:rPr kumimoji="1" lang="en-US" altLang="zh-CN" dirty="0"/>
              <a:t>If we know T date, how to Calculate the T-1 date, T-2 date?</a:t>
            </a:r>
            <a:endParaRPr kumimoji="1" lang="zh-CN" altLang="en-US" dirty="0"/>
          </a:p>
        </p:txBody>
      </p:sp>
    </p:spTree>
    <p:extLst>
      <p:ext uri="{BB962C8B-B14F-4D97-AF65-F5344CB8AC3E}">
        <p14:creationId xmlns:p14="http://schemas.microsoft.com/office/powerpoint/2010/main" val="176032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Merge the tables</a:t>
            </a:r>
            <a:endParaRPr kumimoji="1" lang="zh-CN" altLang="en-US" dirty="0"/>
          </a:p>
        </p:txBody>
      </p:sp>
      <p:pic>
        <p:nvPicPr>
          <p:cNvPr id="3" name="图片 2">
            <a:extLst>
              <a:ext uri="{FF2B5EF4-FFF2-40B4-BE49-F238E27FC236}">
                <a16:creationId xmlns:a16="http://schemas.microsoft.com/office/drawing/2014/main" id="{E1D9FD2C-ED3B-D344-C2E4-FD1690AB8B03}"/>
              </a:ext>
            </a:extLst>
          </p:cNvPr>
          <p:cNvPicPr>
            <a:picLocks noChangeAspect="1"/>
          </p:cNvPicPr>
          <p:nvPr/>
        </p:nvPicPr>
        <p:blipFill>
          <a:blip r:embed="rId2"/>
          <a:stretch>
            <a:fillRect/>
          </a:stretch>
        </p:blipFill>
        <p:spPr>
          <a:xfrm>
            <a:off x="756491" y="899348"/>
            <a:ext cx="10679018" cy="5415051"/>
          </a:xfrm>
          <a:prstGeom prst="rect">
            <a:avLst/>
          </a:prstGeom>
        </p:spPr>
      </p:pic>
    </p:spTree>
    <p:extLst>
      <p:ext uri="{BB962C8B-B14F-4D97-AF65-F5344CB8AC3E}">
        <p14:creationId xmlns:p14="http://schemas.microsoft.com/office/powerpoint/2010/main" val="391534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6F9"/>
        </a:solidFill>
        <a:effectLst/>
      </p:bgPr>
    </p:bg>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Data analysis</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02</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02</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12</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6" name="图表 5">
            <a:extLst>
              <a:ext uri="{FF2B5EF4-FFF2-40B4-BE49-F238E27FC236}">
                <a16:creationId xmlns:a16="http://schemas.microsoft.com/office/drawing/2014/main" id="{610C0191-B8F6-E6B9-3465-563A4E5E860A}"/>
              </a:ext>
            </a:extLst>
          </p:cNvPr>
          <p:cNvGraphicFramePr>
            <a:graphicFrameLocks/>
          </p:cNvGraphicFramePr>
          <p:nvPr>
            <p:extLst>
              <p:ext uri="{D42A27DB-BD31-4B8C-83A1-F6EECF244321}">
                <p14:modId xmlns:p14="http://schemas.microsoft.com/office/powerpoint/2010/main" val="3799302708"/>
              </p:ext>
            </p:extLst>
          </p:nvPr>
        </p:nvGraphicFramePr>
        <p:xfrm>
          <a:off x="6200660" y="375091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a:extLst>
              <a:ext uri="{FF2B5EF4-FFF2-40B4-BE49-F238E27FC236}">
                <a16:creationId xmlns:a16="http://schemas.microsoft.com/office/drawing/2014/main" id="{80A8AA1C-4FEA-FEC3-66D2-E444DE30DB43}"/>
              </a:ext>
            </a:extLst>
          </p:cNvPr>
          <p:cNvGraphicFramePr>
            <a:graphicFrameLocks/>
          </p:cNvGraphicFramePr>
          <p:nvPr>
            <p:extLst>
              <p:ext uri="{D42A27DB-BD31-4B8C-83A1-F6EECF244321}">
                <p14:modId xmlns:p14="http://schemas.microsoft.com/office/powerpoint/2010/main" val="3115267831"/>
              </p:ext>
            </p:extLst>
          </p:nvPr>
        </p:nvGraphicFramePr>
        <p:xfrm>
          <a:off x="6200660" y="7925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标题 1">
            <a:extLst>
              <a:ext uri="{FF2B5EF4-FFF2-40B4-BE49-F238E27FC236}">
                <a16:creationId xmlns:a16="http://schemas.microsoft.com/office/drawing/2014/main" id="{41E497A7-B4C8-DEDA-4641-7B30E22B0431}"/>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9" name="文本框 8">
            <a:extLst>
              <a:ext uri="{FF2B5EF4-FFF2-40B4-BE49-F238E27FC236}">
                <a16:creationId xmlns:a16="http://schemas.microsoft.com/office/drawing/2014/main" id="{343F3802-B63C-AFA1-F60B-5FD27B398064}"/>
              </a:ext>
            </a:extLst>
          </p:cNvPr>
          <p:cNvSpPr txBox="1"/>
          <p:nvPr/>
        </p:nvSpPr>
        <p:spPr>
          <a:xfrm>
            <a:off x="881349" y="1498294"/>
            <a:ext cx="5214651" cy="2031325"/>
          </a:xfrm>
          <a:prstGeom prst="rect">
            <a:avLst/>
          </a:prstGeom>
          <a:noFill/>
        </p:spPr>
        <p:txBody>
          <a:bodyPr wrap="square" rtlCol="0">
            <a:spAutoFit/>
          </a:bodyPr>
          <a:lstStyle/>
          <a:p>
            <a:r>
              <a:rPr kumimoji="1" lang="en-US" altLang="zh-CN" dirty="0"/>
              <a:t>We analyzed the issuance of convertible bonds from 2019 to November 18, 2022. </a:t>
            </a:r>
          </a:p>
          <a:p>
            <a:endParaRPr kumimoji="1" lang="en-US" altLang="zh-CN" dirty="0"/>
          </a:p>
          <a:p>
            <a:endParaRPr kumimoji="1" lang="en-US" altLang="zh-CN" dirty="0"/>
          </a:p>
          <a:p>
            <a:r>
              <a:rPr kumimoji="1" lang="en-US" altLang="zh-CN" dirty="0"/>
              <a:t>A total of 558 convertible bonds were issued, with an average annual issuance of about 250 billion yuan</a:t>
            </a:r>
            <a:endParaRPr kumimoji="1" lang="zh-CN" altLang="en-US" dirty="0"/>
          </a:p>
        </p:txBody>
      </p:sp>
    </p:spTree>
    <p:custDataLst>
      <p:tags r:id="rId2"/>
    </p:custDataLst>
    <p:extLst>
      <p:ext uri="{BB962C8B-B14F-4D97-AF65-F5344CB8AC3E}">
        <p14:creationId xmlns:p14="http://schemas.microsoft.com/office/powerpoint/2010/main" val="273950544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图表 2">
            <a:extLst>
              <a:ext uri="{FF2B5EF4-FFF2-40B4-BE49-F238E27FC236}">
                <a16:creationId xmlns:a16="http://schemas.microsoft.com/office/drawing/2014/main" id="{EDBED613-57BD-8084-684D-C229A701BF6D}"/>
              </a:ext>
            </a:extLst>
          </p:cNvPr>
          <p:cNvGraphicFramePr>
            <a:graphicFrameLocks/>
          </p:cNvGraphicFramePr>
          <p:nvPr>
            <p:extLst>
              <p:ext uri="{D42A27DB-BD31-4B8C-83A1-F6EECF244321}">
                <p14:modId xmlns:p14="http://schemas.microsoft.com/office/powerpoint/2010/main" val="2292936727"/>
              </p:ext>
            </p:extLst>
          </p:nvPr>
        </p:nvGraphicFramePr>
        <p:xfrm>
          <a:off x="6857498" y="70485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98E9BCE6-E37E-3B37-1787-32E9D8AC5B1A}"/>
              </a:ext>
            </a:extLst>
          </p:cNvPr>
          <p:cNvGraphicFramePr>
            <a:graphicFrameLocks/>
          </p:cNvGraphicFramePr>
          <p:nvPr>
            <p:extLst>
              <p:ext uri="{D42A27DB-BD31-4B8C-83A1-F6EECF244321}">
                <p14:modId xmlns:p14="http://schemas.microsoft.com/office/powerpoint/2010/main" val="1159247683"/>
              </p:ext>
            </p:extLst>
          </p:nvPr>
        </p:nvGraphicFramePr>
        <p:xfrm>
          <a:off x="1301127" y="1079423"/>
          <a:ext cx="4572000" cy="2743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512C37E6-D242-D104-C11A-58EE63343DEC}"/>
              </a:ext>
            </a:extLst>
          </p:cNvPr>
          <p:cNvGraphicFramePr>
            <a:graphicFrameLocks/>
          </p:cNvGraphicFramePr>
          <p:nvPr>
            <p:extLst>
              <p:ext uri="{D42A27DB-BD31-4B8C-83A1-F6EECF244321}">
                <p14:modId xmlns:p14="http://schemas.microsoft.com/office/powerpoint/2010/main" val="1152969350"/>
              </p:ext>
            </p:extLst>
          </p:nvPr>
        </p:nvGraphicFramePr>
        <p:xfrm>
          <a:off x="6857498" y="3467936"/>
          <a:ext cx="4572000" cy="2826578"/>
        </p:xfrm>
        <a:graphic>
          <a:graphicData uri="http://schemas.openxmlformats.org/drawingml/2006/chart">
            <c:chart xmlns:c="http://schemas.openxmlformats.org/drawingml/2006/chart" xmlns:r="http://schemas.openxmlformats.org/officeDocument/2006/relationships" r:id="rId5"/>
          </a:graphicData>
        </a:graphic>
      </p:graphicFrame>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11" name="文本框 10">
            <a:extLst>
              <a:ext uri="{FF2B5EF4-FFF2-40B4-BE49-F238E27FC236}">
                <a16:creationId xmlns:a16="http://schemas.microsoft.com/office/drawing/2014/main" id="{9DC0BCE2-A961-7BA0-2AB0-BD0A5B57F7A8}"/>
              </a:ext>
            </a:extLst>
          </p:cNvPr>
          <p:cNvSpPr txBox="1"/>
          <p:nvPr/>
        </p:nvSpPr>
        <p:spPr>
          <a:xfrm>
            <a:off x="718371" y="4219460"/>
            <a:ext cx="5957851" cy="923330"/>
          </a:xfrm>
          <a:prstGeom prst="rect">
            <a:avLst/>
          </a:prstGeom>
          <a:noFill/>
        </p:spPr>
        <p:txBody>
          <a:bodyPr wrap="square" rtlCol="0">
            <a:spAutoFit/>
          </a:bodyPr>
          <a:lstStyle/>
          <a:p>
            <a:r>
              <a:rPr kumimoji="1" lang="en" altLang="zh-CN" dirty="0"/>
              <a:t>The return of the convertible bond increases year by year, but the loss of the stock is also expanding, resulting in the decline of the net income</a:t>
            </a:r>
            <a:endParaRPr kumimoji="1" lang="zh-CN" altLang="en-US" dirty="0"/>
          </a:p>
        </p:txBody>
      </p:sp>
    </p:spTree>
    <p:custDataLst>
      <p:tags r:id="rId1"/>
    </p:custDataLst>
    <p:extLst>
      <p:ext uri="{BB962C8B-B14F-4D97-AF65-F5344CB8AC3E}">
        <p14:creationId xmlns:p14="http://schemas.microsoft.com/office/powerpoint/2010/main" val="1782884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Convertible Bond Performance</a:t>
            </a:r>
            <a:endParaRPr kumimoji="1" lang="zh-CN" altLang="en-US" dirty="0"/>
          </a:p>
        </p:txBody>
      </p:sp>
      <p:graphicFrame>
        <p:nvGraphicFramePr>
          <p:cNvPr id="6" name="图表 5">
            <a:extLst>
              <a:ext uri="{FF2B5EF4-FFF2-40B4-BE49-F238E27FC236}">
                <a16:creationId xmlns:a16="http://schemas.microsoft.com/office/drawing/2014/main" id="{E13DA74F-5DA9-B355-8081-FDA4CAC48349}"/>
              </a:ext>
            </a:extLst>
          </p:cNvPr>
          <p:cNvGraphicFramePr>
            <a:graphicFrameLocks/>
          </p:cNvGraphicFramePr>
          <p:nvPr/>
        </p:nvGraphicFramePr>
        <p:xfrm>
          <a:off x="495300" y="825500"/>
          <a:ext cx="11201400" cy="520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938C5754-09D2-A1BC-EA55-987BAE14978C}"/>
              </a:ext>
            </a:extLst>
          </p:cNvPr>
          <p:cNvSpPr txBox="1"/>
          <p:nvPr/>
        </p:nvSpPr>
        <p:spPr>
          <a:xfrm>
            <a:off x="718372" y="6129734"/>
            <a:ext cx="5585183" cy="369332"/>
          </a:xfrm>
          <a:prstGeom prst="rect">
            <a:avLst/>
          </a:prstGeom>
          <a:noFill/>
        </p:spPr>
        <p:txBody>
          <a:bodyPr wrap="none" rtlCol="0">
            <a:spAutoFit/>
          </a:bodyPr>
          <a:lstStyle/>
          <a:p>
            <a:r>
              <a:rPr lang="en" altLang="zh-CN" b="0" i="0" u="none" strike="noStrike" dirty="0">
                <a:solidFill>
                  <a:srgbClr val="101214"/>
                </a:solidFill>
                <a:effectLst/>
                <a:latin typeface="PingFang SC" panose="020B0400000000000000" pitchFamily="34" charset="-122"/>
                <a:ea typeface="PingFang SC" panose="020B0400000000000000" pitchFamily="34" charset="-122"/>
              </a:rPr>
              <a:t>Almost all are profitable, up to 19.82% on average</a:t>
            </a:r>
            <a:endParaRPr kumimoji="1" lang="zh-CN" altLang="en-US" dirty="0"/>
          </a:p>
        </p:txBody>
      </p:sp>
    </p:spTree>
    <p:custDataLst>
      <p:tags r:id="rId1"/>
    </p:custDataLst>
    <p:extLst>
      <p:ext uri="{BB962C8B-B14F-4D97-AF65-F5344CB8AC3E}">
        <p14:creationId xmlns:p14="http://schemas.microsoft.com/office/powerpoint/2010/main" val="2056229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12713"/>
            <a:ext cx="10515600" cy="1346403"/>
          </a:xfrm>
        </p:spPr>
        <p:txBody>
          <a:bodyPr>
            <a:noAutofit/>
          </a:bodyPr>
          <a:lstStyle/>
          <a:p>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According to statistics, in the past four years, the overall increase in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is the most significant. Although the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-1 is also on an upward trend, the magnitude is much lower than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and the share price starts to fall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t>
            </a:r>
          </a:p>
        </p:txBody>
      </p:sp>
      <p:graphicFrame>
        <p:nvGraphicFramePr>
          <p:cNvPr id="5" name="内容占位符 4"/>
          <p:cNvGraphicFramePr>
            <a:graphicFrameLocks noGrp="1"/>
          </p:cNvGraphicFramePr>
          <p:nvPr>
            <p:ph idx="1"/>
            <p:custDataLst>
              <p:tags r:id="rId1"/>
            </p:custDataLst>
            <p:extLst>
              <p:ext uri="{D42A27DB-BD31-4B8C-83A1-F6EECF244321}">
                <p14:modId xmlns:p14="http://schemas.microsoft.com/office/powerpoint/2010/main" val="3840575949"/>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
        <p:nvSpPr>
          <p:cNvPr id="3" name="内容占位符 4">
            <a:extLst>
              <a:ext uri="{FF2B5EF4-FFF2-40B4-BE49-F238E27FC236}">
                <a16:creationId xmlns:a16="http://schemas.microsoft.com/office/drawing/2014/main" id="{787FC272-A041-C0F2-8F1C-12098806FB3A}"/>
              </a:ext>
            </a:extLst>
          </p:cNvPr>
          <p:cNvSpPr>
            <a:spLocks noGrp="1"/>
          </p:cNvSpPr>
          <p:nvPr/>
        </p:nvSpPr>
        <p:spPr>
          <a:xfrm>
            <a:off x="804227" y="4959116"/>
            <a:ext cx="10583545" cy="1898883"/>
          </a:xfrm>
          <a:prstGeom prst="rect">
            <a:avLst/>
          </a:prstGeom>
        </p:spPr>
        <p:txBody>
          <a:bodyPr vert="horz" lIns="90000" tIns="46800" rIns="90000" bIns="46800" rtlCol="0">
            <a:normAutofit fontScale="55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The reason for the</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insignificant increase on T-</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2</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is that people have already started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seize right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on T-2. On T-2, the stock price has risen significantly due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seizing right</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and on T day people began to sell the funds for grabbing power, which led to the stock price on T day fell</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sharply.</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en-US" altLang="zh-CN" sz="3300" b="1" spc="300" dirty="0">
                <a:solidFill>
                  <a:srgbClr val="101214"/>
                </a:solidFill>
                <a:latin typeface="PingFang SC" panose="020B0400000000000000" pitchFamily="34" charset="-122"/>
                <a:ea typeface="PingFang SC" panose="020B0400000000000000" pitchFamily="34" charset="-122"/>
              </a:rPr>
              <a:t>So we can buy the stock on T-2.</a:t>
            </a:r>
            <a:endParaRPr lang="zh-CN" altLang="en-US" sz="3300" b="1" spc="300" dirty="0">
              <a:solidFill>
                <a:srgbClr val="101214"/>
              </a:solidFill>
              <a:latin typeface="PingFang SC" panose="020B0400000000000000" pitchFamily="34" charset="-122"/>
              <a:ea typeface="PingFang SC" panose="020B0400000000000000" pitchFamily="34" charset="-122"/>
            </a:endParaRPr>
          </a:p>
          <a:p>
            <a:endParaRPr lang="zh-CN" altLang="en-US" sz="3300" spc="300" dirty="0">
              <a:solidFill>
                <a:srgbClr val="101214"/>
              </a:solidFill>
              <a:latin typeface="PingFang SC" panose="020B0400000000000000" pitchFamily="34" charset="-122"/>
              <a:ea typeface="PingFang SC" panose="020B0400000000000000" pitchFamily="34" charset="-122"/>
            </a:endParaRPr>
          </a:p>
          <a:p>
            <a:endParaRPr lang="zh-CN" alt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130" y="5013960"/>
            <a:ext cx="10859770" cy="1325880"/>
          </a:xfrm>
        </p:spPr>
        <p:txBody>
          <a:bodyPr>
            <a:normAutofit/>
          </a:bodyPr>
          <a:lstStyle/>
          <a:p>
            <a:r>
              <a:rPr lang="zh-CN" altLang="en-US" sz="1800" b="0" dirty="0">
                <a:solidFill>
                  <a:srgbClr val="101214"/>
                </a:solidFill>
                <a:latin typeface="PingFang SC" panose="020B0400000000000000" pitchFamily="34" charset="-122"/>
                <a:ea typeface="PingFang SC" panose="020B0400000000000000" pitchFamily="34" charset="-122"/>
                <a:cs typeface="+mn-cs"/>
              </a:rPr>
              <a:t>The share price volatility of the underlying share price can increase the uncertainty of </a:t>
            </a:r>
            <a:r>
              <a:rPr lang="en-US" altLang="zh-CN" sz="1800" b="0" dirty="0">
                <a:solidFill>
                  <a:srgbClr val="101214"/>
                </a:solidFill>
                <a:latin typeface="PingFang SC" panose="020B0400000000000000" pitchFamily="34" charset="-122"/>
                <a:ea typeface="PingFang SC" panose="020B0400000000000000" pitchFamily="34" charset="-122"/>
                <a:cs typeface="+mn-cs"/>
              </a:rPr>
              <a:t>the seizing right </a:t>
            </a:r>
            <a:r>
              <a:rPr lang="zh-CN" altLang="en-US" sz="1800" b="0" dirty="0">
                <a:solidFill>
                  <a:srgbClr val="101214"/>
                </a:solidFill>
                <a:latin typeface="PingFang SC" panose="020B0400000000000000" pitchFamily="34" charset="-122"/>
                <a:ea typeface="PingFang SC" panose="020B0400000000000000" pitchFamily="34" charset="-122"/>
                <a:cs typeface="+mn-cs"/>
              </a:rPr>
              <a:t>strategy</a:t>
            </a:r>
          </a:p>
        </p:txBody>
      </p:sp>
      <p:sp>
        <p:nvSpPr>
          <p:cNvPr id="7" name="文本框 6"/>
          <p:cNvSpPr txBox="1"/>
          <p:nvPr/>
        </p:nvSpPr>
        <p:spPr>
          <a:xfrm>
            <a:off x="7744460" y="2506980"/>
            <a:ext cx="4064000" cy="922020"/>
          </a:xfrm>
          <a:prstGeom prst="rect">
            <a:avLst/>
          </a:prstGeom>
          <a:noFill/>
        </p:spPr>
        <p:txBody>
          <a:bodyPr wrap="square" rtlCol="0">
            <a:spAutoFit/>
          </a:bodyPr>
          <a:lstStyle/>
          <a:p>
            <a:endParaRPr lang="en-US" altLang="zh-CN"/>
          </a:p>
          <a:p>
            <a:endParaRPr lang="en-US" altLang="zh-CN"/>
          </a:p>
          <a:p>
            <a:endParaRPr lang="en-US" altLang="zh-CN"/>
          </a:p>
        </p:txBody>
      </p:sp>
      <p:sp>
        <p:nvSpPr>
          <p:cNvPr id="10" name="文本框 9"/>
          <p:cNvSpPr txBox="1"/>
          <p:nvPr/>
        </p:nvSpPr>
        <p:spPr>
          <a:xfrm>
            <a:off x="738130" y="3877118"/>
            <a:ext cx="10592435" cy="13258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In the </a:t>
            </a:r>
            <a:r>
              <a:rPr lang="en-US" altLang="zh-CN" spc="300" dirty="0">
                <a:solidFill>
                  <a:srgbClr val="101214"/>
                </a:solidFill>
                <a:latin typeface="PingFang SC" panose="020B0400000000000000" pitchFamily="34" charset="-122"/>
                <a:ea typeface="PingFang SC" panose="020B0400000000000000" pitchFamily="34" charset="-122"/>
                <a:sym typeface="+mn-ea"/>
              </a:rPr>
              <a:t>seizing right </a:t>
            </a:r>
            <a:r>
              <a:rPr lang="zh-CN" altLang="en-US" spc="300" dirty="0">
                <a:solidFill>
                  <a:srgbClr val="101214"/>
                </a:solidFill>
                <a:latin typeface="PingFang SC" panose="020B0400000000000000" pitchFamily="34" charset="-122"/>
                <a:ea typeface="PingFang SC" panose="020B0400000000000000" pitchFamily="34" charset="-122"/>
                <a:sym typeface="+mn-ea"/>
              </a:rPr>
              <a:t>strategy, the occupation of funds is only for 3 trading days, and the bid-ask price difference between T-2 day and T-day is equivalent to the cost paid for obtaining the priority placement right.</a:t>
            </a:r>
          </a:p>
        </p:txBody>
      </p:sp>
      <p:graphicFrame>
        <p:nvGraphicFramePr>
          <p:cNvPr id="8" name="内容占位符 4">
            <a:extLst>
              <a:ext uri="{FF2B5EF4-FFF2-40B4-BE49-F238E27FC236}">
                <a16:creationId xmlns:a16="http://schemas.microsoft.com/office/drawing/2014/main" id="{6FA0EEB6-F484-0190-BF4A-6C4C728920AF}"/>
              </a:ext>
            </a:extLst>
          </p:cNvPr>
          <p:cNvGraphicFramePr>
            <a:graphicFrameLocks noGrp="1"/>
          </p:cNvGraphicFramePr>
          <p:nvPr>
            <p:ph idx="1"/>
            <p:custDataLst>
              <p:tags r:id="rId1"/>
            </p:custDataLst>
            <p:extLst>
              <p:ext uri="{D42A27DB-BD31-4B8C-83A1-F6EECF244321}">
                <p14:modId xmlns:p14="http://schemas.microsoft.com/office/powerpoint/2010/main" val="1465476262"/>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dirty="0"/>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a:extLst>
              <a:ext uri="{FF2B5EF4-FFF2-40B4-BE49-F238E27FC236}">
                <a16:creationId xmlns:a16="http://schemas.microsoft.com/office/drawing/2014/main" id="{A637C874-2B1E-68C5-59AE-6A5D1D531455}"/>
              </a:ext>
            </a:extLst>
          </p:cNvPr>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67489" y="916927"/>
            <a:ext cx="6554470" cy="5282097"/>
          </a:xfrm>
          <a:prstGeom prst="rect">
            <a:avLst/>
          </a:prstGeom>
        </p:spPr>
      </p:pic>
      <p:sp>
        <p:nvSpPr>
          <p:cNvPr id="5" name="文本框 4"/>
          <p:cNvSpPr txBox="1"/>
          <p:nvPr/>
        </p:nvSpPr>
        <p:spPr>
          <a:xfrm>
            <a:off x="7216474" y="1228491"/>
            <a:ext cx="4581492" cy="923330"/>
          </a:xfrm>
          <a:prstGeom prst="rect">
            <a:avLst/>
          </a:prstGeom>
          <a:noFill/>
        </p:spPr>
        <p:txBody>
          <a:bodyPr wrap="square" rtlCol="0" anchor="t">
            <a:spAutoFit/>
          </a:bodyPr>
          <a:lstStyle/>
          <a:p>
            <a:r>
              <a:rPr lang="en-US" altLang="zh-CN" spc="300" dirty="0">
                <a:solidFill>
                  <a:srgbClr val="101214"/>
                </a:solidFill>
                <a:latin typeface="PingFang SC" panose="020B0400000000000000" pitchFamily="34" charset="-122"/>
                <a:ea typeface="PingFang SC" panose="020B0400000000000000" pitchFamily="34" charset="-122"/>
                <a:sym typeface="+mn-ea"/>
              </a:rPr>
              <a:t>Maximum value = 19.08%</a:t>
            </a:r>
            <a:endParaRPr lang="en-US" altLang="zh-CN" spc="300" dirty="0">
              <a:solidFill>
                <a:srgbClr val="101214"/>
              </a:solidFill>
              <a:latin typeface="PingFang SC" panose="020B0400000000000000" pitchFamily="34" charset="-122"/>
              <a:ea typeface="PingFang SC" panose="020B0400000000000000" pitchFamily="34" charset="-122"/>
            </a:endParaRPr>
          </a:p>
          <a:p>
            <a:r>
              <a:rPr lang="en-US" altLang="zh-CN" spc="300" dirty="0">
                <a:solidFill>
                  <a:srgbClr val="101214"/>
                </a:solidFill>
                <a:latin typeface="PingFang SC" panose="020B0400000000000000" pitchFamily="34" charset="-122"/>
                <a:ea typeface="PingFang SC" panose="020B0400000000000000" pitchFamily="34" charset="-122"/>
                <a:sym typeface="+mn-ea"/>
              </a:rPr>
              <a:t>Minimum value = -17.2%</a:t>
            </a:r>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Mean value</a:t>
            </a:r>
            <a:r>
              <a:rPr lang="en-US" altLang="zh-CN" spc="300" dirty="0">
                <a:solidFill>
                  <a:srgbClr val="101214"/>
                </a:solidFill>
                <a:latin typeface="PingFang SC" panose="020B0400000000000000" pitchFamily="34" charset="-122"/>
                <a:ea typeface="PingFang SC" panose="020B0400000000000000" pitchFamily="34" charset="-122"/>
                <a:sym typeface="+mn-ea"/>
              </a:rPr>
              <a:t> = -1.21%</a:t>
            </a:r>
          </a:p>
        </p:txBody>
      </p:sp>
      <p:sp>
        <p:nvSpPr>
          <p:cNvPr id="6" name="文本框 5"/>
          <p:cNvSpPr txBox="1"/>
          <p:nvPr/>
        </p:nvSpPr>
        <p:spPr>
          <a:xfrm>
            <a:off x="7216474" y="2738855"/>
            <a:ext cx="4836160" cy="33959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the share price rose by a maximum of 19.08%，We can profit at most</a:t>
            </a:r>
            <a:r>
              <a:rPr lang="en-US" altLang="zh-CN" spc="300" dirty="0">
                <a:solidFill>
                  <a:srgbClr val="101214"/>
                </a:solidFill>
                <a:latin typeface="PingFang SC" panose="020B0400000000000000" pitchFamily="34" charset="-122"/>
                <a:ea typeface="PingFang SC" panose="020B0400000000000000" pitchFamily="34" charset="-122"/>
                <a:sym typeface="+mn-ea"/>
              </a:rPr>
              <a:t> and s</a:t>
            </a:r>
            <a:r>
              <a:rPr lang="zh-CN" altLang="en-US" spc="300" dirty="0">
                <a:solidFill>
                  <a:srgbClr val="101214"/>
                </a:solidFill>
                <a:latin typeface="PingFang SC" panose="020B0400000000000000" pitchFamily="34" charset="-122"/>
                <a:ea typeface="PingFang SC" panose="020B0400000000000000" pitchFamily="34" charset="-122"/>
                <a:sym typeface="+mn-ea"/>
              </a:rPr>
              <a:t>tock</a:t>
            </a:r>
            <a:r>
              <a:rPr lang="en-US" altLang="zh-CN" spc="300" dirty="0">
                <a:solidFill>
                  <a:srgbClr val="101214"/>
                </a:solidFill>
                <a:latin typeface="PingFang SC" panose="020B0400000000000000" pitchFamily="34" charset="-122"/>
                <a:ea typeface="PingFang SC" panose="020B0400000000000000" pitchFamily="34" charset="-122"/>
                <a:sym typeface="+mn-ea"/>
              </a:rPr>
              <a:t> </a:t>
            </a:r>
            <a:r>
              <a:rPr lang="zh-CN" altLang="en-US" spc="300" dirty="0">
                <a:solidFill>
                  <a:srgbClr val="101214"/>
                </a:solidFill>
                <a:latin typeface="PingFang SC" panose="020B0400000000000000" pitchFamily="34" charset="-122"/>
                <a:ea typeface="PingFang SC" panose="020B0400000000000000" pitchFamily="34" charset="-122"/>
                <a:sym typeface="+mn-ea"/>
              </a:rPr>
              <a:t>maximum loss</a:t>
            </a:r>
            <a:r>
              <a:rPr lang="en-US" altLang="zh-CN" spc="300" dirty="0">
                <a:solidFill>
                  <a:srgbClr val="101214"/>
                </a:solidFill>
                <a:latin typeface="PingFang SC" panose="020B0400000000000000" pitchFamily="34" charset="-122"/>
                <a:ea typeface="PingFang SC" panose="020B0400000000000000" pitchFamily="34" charset="-122"/>
                <a:sym typeface="+mn-ea"/>
              </a:rPr>
              <a:t> at 17.2%</a:t>
            </a:r>
          </a:p>
          <a:p>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The average value of the rise and fall of the positive shares is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r>
              <a:rPr lang="zh-CN" altLang="en-US" spc="300" dirty="0">
                <a:solidFill>
                  <a:srgbClr val="101214"/>
                </a:solidFill>
                <a:latin typeface="PingFang SC" panose="020B0400000000000000" pitchFamily="34" charset="-122"/>
                <a:ea typeface="PingFang SC" panose="020B0400000000000000" pitchFamily="34" charset="-122"/>
                <a:sym typeface="+mn-ea"/>
              </a:rPr>
              <a:t>, indicating that the cost of grabbing the right has an average loss of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endParaRPr lang="zh-CN" altLang="en-US" sz="2000" dirty="0">
              <a:sym typeface="+mn-ea"/>
            </a:endParaRPr>
          </a:p>
        </p:txBody>
      </p:sp>
      <p:sp>
        <p:nvSpPr>
          <p:cNvPr id="3" name="标题 1">
            <a:extLst>
              <a:ext uri="{FF2B5EF4-FFF2-40B4-BE49-F238E27FC236}">
                <a16:creationId xmlns:a16="http://schemas.microsoft.com/office/drawing/2014/main" id="{6613D5B9-EF7F-A623-9ED8-486582FFBF0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Performance</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rPr>
              <a:t>Influencing factors</a:t>
            </a:r>
            <a:endParaRPr kumimoji="0" lang="zh-CN" altLang="en-US"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03</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18870">
                    <a:lumMod val="50000"/>
                  </a:srgbClr>
                </a:solidFill>
                <a:effectLst/>
                <a:uLnTx/>
                <a:uFillTx/>
                <a:latin typeface="Arial"/>
                <a:ea typeface="汉仪宋韵朗黑W" panose="00020600040101010101" charset="-122"/>
                <a:cs typeface="+mn-cs"/>
              </a:rPr>
              <a:t>PART 03</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99160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omothy-swope-zwe--GYIZtc-unsplash"/>
          <p:cNvPicPr>
            <a:picLocks noChangeAspect="1"/>
          </p:cNvPicPr>
          <p:nvPr/>
        </p:nvPicPr>
        <p:blipFill>
          <a:blip r:embed="rId3"/>
          <a:srcRect l="9236" t="26056" r="9236" b="47037"/>
          <a:stretch>
            <a:fillRect/>
          </a:stretch>
        </p:blipFill>
        <p:spPr>
          <a:xfrm>
            <a:off x="0" y="657534"/>
            <a:ext cx="3727450" cy="1484630"/>
          </a:xfrm>
          <a:custGeom>
            <a:avLst/>
            <a:gdLst/>
            <a:ahLst/>
            <a:cxnLst>
              <a:cxn ang="3">
                <a:pos x="hc" y="t"/>
              </a:cxn>
              <a:cxn ang="cd2">
                <a:pos x="l" y="vc"/>
              </a:cxn>
              <a:cxn ang="cd4">
                <a:pos x="hc" y="b"/>
              </a:cxn>
              <a:cxn ang="0">
                <a:pos x="r" y="vc"/>
              </a:cxn>
            </a:cxnLst>
            <a:rect l="l" t="t" r="r" b="b"/>
            <a:pathLst>
              <a:path w="5870" h="2906">
                <a:moveTo>
                  <a:pt x="0" y="0"/>
                </a:moveTo>
                <a:lnTo>
                  <a:pt x="5870" y="0"/>
                </a:lnTo>
                <a:lnTo>
                  <a:pt x="5870" y="2906"/>
                </a:lnTo>
                <a:lnTo>
                  <a:pt x="0" y="2906"/>
                </a:lnTo>
                <a:lnTo>
                  <a:pt x="0" y="0"/>
                </a:lnTo>
                <a:close/>
              </a:path>
            </a:pathLst>
          </a:custGeom>
        </p:spPr>
      </p:pic>
      <p:sp>
        <p:nvSpPr>
          <p:cNvPr id="4" name="矩形 3"/>
          <p:cNvSpPr/>
          <p:nvPr/>
        </p:nvSpPr>
        <p:spPr>
          <a:xfrm>
            <a:off x="3727450" y="641350"/>
            <a:ext cx="3727450" cy="148463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a:off x="3956050" y="313817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3956050" y="4020185"/>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3956050" y="490220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4008985" y="881678"/>
            <a:ext cx="317373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汉仪宋韵朗黑W" panose="00020600040101010101" charset="-122"/>
                <a:ea typeface="汉仪宋韵朗黑W" panose="00020600040101010101" charset="-122"/>
                <a:cs typeface="+mn-cs"/>
                <a:sym typeface="+mn-ea"/>
              </a:rPr>
              <a:t>CONTENTS</a:t>
            </a:r>
            <a:endParaRPr kumimoji="0" lang="zh-CN" altLang="en-US" sz="48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endParaRPr>
          </a:p>
        </p:txBody>
      </p:sp>
      <p:sp>
        <p:nvSpPr>
          <p:cNvPr id="12" name="文本框 11"/>
          <p:cNvSpPr txBox="1"/>
          <p:nvPr/>
        </p:nvSpPr>
        <p:spPr>
          <a:xfrm>
            <a:off x="4712337" y="3003848"/>
            <a:ext cx="636143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source </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4" name="文本框 13"/>
          <p:cNvSpPr txBox="1"/>
          <p:nvPr/>
        </p:nvSpPr>
        <p:spPr>
          <a:xfrm>
            <a:off x="4714240" y="3940175"/>
            <a:ext cx="30619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analysis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1" name="文本框 10"/>
          <p:cNvSpPr txBox="1"/>
          <p:nvPr/>
        </p:nvSpPr>
        <p:spPr>
          <a:xfrm>
            <a:off x="4714240" y="4822190"/>
            <a:ext cx="39128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Influencing factors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3" name="灯片编号占位符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custDataLst>
      <p:tags r:id="rId1"/>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67489" y="3802327"/>
            <a:ext cx="10717135" cy="1938992"/>
          </a:xfrm>
          <a:prstGeom prst="rect">
            <a:avLst/>
          </a:prstGeom>
          <a:noFill/>
        </p:spPr>
        <p:txBody>
          <a:bodyPr wrap="square" rtlCol="0">
            <a:spAutoFit/>
          </a:bodyPr>
          <a:lstStyle/>
          <a:p>
            <a:pPr marL="317500" marR="0" lvl="0" indent="266700" algn="just" defTabSz="914400" rtl="0" eaLnBrk="1" fontAlgn="auto" latinLnBrk="0" hangingPunct="1">
              <a:lnSpc>
                <a:spcPct val="100000"/>
              </a:lnSpc>
              <a:spcBef>
                <a:spcPts val="0"/>
              </a:spcBef>
              <a:spcAft>
                <a:spcPts val="0"/>
              </a:spcAft>
              <a:buClrTx/>
              <a:buSzTx/>
              <a:buFontTx/>
              <a:buNone/>
              <a:tabLst/>
              <a:defRPr/>
            </a:pPr>
            <a:r>
              <a:rPr kumimoji="1" lang="en-US" altLang="zh-CN" sz="2000" dirty="0">
                <a:latin typeface="Times New Roman" panose="02020603050405020304" pitchFamily="18" charset="0"/>
                <a:cs typeface="Times New Roman" panose="02020603050405020304" pitchFamily="18" charset="0"/>
              </a:rPr>
              <a:t>As we can see, the different company with different market value can exhibit totally different stock price. Thus, we want to find out how exactly the market value can influence the CB profit and the average fluctuation. We sort the market value into different range, which is set from less than 50 million yuan to more than 500 million yuan. And the result shows that the less value the company owns, the less stock price and profits the investors can earn. this can give us a lesson that investors should choose the CB issued by company owns higher market value.</a:t>
            </a:r>
            <a:endParaRPr kumimoji="1" lang="zh-CN" altLang="zh-CN" sz="2000" dirty="0">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表格 2">
            <a:extLst>
              <a:ext uri="{FF2B5EF4-FFF2-40B4-BE49-F238E27FC236}">
                <a16:creationId xmlns:a16="http://schemas.microsoft.com/office/drawing/2014/main" id="{59C98473-6661-8B2A-D9E2-0EEF5A529D4C}"/>
              </a:ext>
            </a:extLst>
          </p:cNvPr>
          <p:cNvGraphicFramePr/>
          <p:nvPr>
            <p:custDataLst>
              <p:tags r:id="rId2"/>
            </p:custDataLst>
            <p:extLst>
              <p:ext uri="{D42A27DB-BD31-4B8C-83A1-F6EECF244321}">
                <p14:modId xmlns:p14="http://schemas.microsoft.com/office/powerpoint/2010/main" val="2047473532"/>
              </p:ext>
            </p:extLst>
          </p:nvPr>
        </p:nvGraphicFramePr>
        <p:xfrm>
          <a:off x="690050" y="1122482"/>
          <a:ext cx="10717135" cy="2306518"/>
        </p:xfrm>
        <a:graphic>
          <a:graphicData uri="http://schemas.openxmlformats.org/drawingml/2006/table">
            <a:tbl>
              <a:tblPr firstRow="1" bandRow="1"/>
              <a:tblGrid>
                <a:gridCol w="1900690">
                  <a:extLst>
                    <a:ext uri="{9D8B030D-6E8A-4147-A177-3AD203B41FA5}">
                      <a16:colId xmlns:a16="http://schemas.microsoft.com/office/drawing/2014/main" val="20000"/>
                    </a:ext>
                  </a:extLst>
                </a:gridCol>
                <a:gridCol w="1763289">
                  <a:extLst>
                    <a:ext uri="{9D8B030D-6E8A-4147-A177-3AD203B41FA5}">
                      <a16:colId xmlns:a16="http://schemas.microsoft.com/office/drawing/2014/main" val="20001"/>
                    </a:ext>
                  </a:extLst>
                </a:gridCol>
                <a:gridCol w="1763289">
                  <a:extLst>
                    <a:ext uri="{9D8B030D-6E8A-4147-A177-3AD203B41FA5}">
                      <a16:colId xmlns:a16="http://schemas.microsoft.com/office/drawing/2014/main" val="20002"/>
                    </a:ext>
                  </a:extLst>
                </a:gridCol>
                <a:gridCol w="1763289">
                  <a:extLst>
                    <a:ext uri="{9D8B030D-6E8A-4147-A177-3AD203B41FA5}">
                      <a16:colId xmlns:a16="http://schemas.microsoft.com/office/drawing/2014/main" val="20003"/>
                    </a:ext>
                  </a:extLst>
                </a:gridCol>
                <a:gridCol w="1763289">
                  <a:extLst>
                    <a:ext uri="{9D8B030D-6E8A-4147-A177-3AD203B41FA5}">
                      <a16:colId xmlns:a16="http://schemas.microsoft.com/office/drawing/2014/main" val="20004"/>
                    </a:ext>
                  </a:extLst>
                </a:gridCol>
                <a:gridCol w="1763289">
                  <a:extLst>
                    <a:ext uri="{9D8B030D-6E8A-4147-A177-3AD203B41FA5}">
                      <a16:colId xmlns:a16="http://schemas.microsoft.com/office/drawing/2014/main" val="20005"/>
                    </a:ext>
                  </a:extLst>
                </a:gridCol>
              </a:tblGrid>
              <a:tr h="843478">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正股市值</a:t>
                      </a:r>
                      <a:endParaRPr lang="zh-CN" altLang="en-US" sz="1800" b="1" kern="1200" dirty="0">
                        <a:solidFill>
                          <a:schemeClr val="lt1"/>
                        </a:solidFill>
                        <a:latin typeface="+mn-lt"/>
                        <a:ea typeface="+mn-ea"/>
                        <a:cs typeface="+mn-cs"/>
                      </a:endParaRPr>
                    </a:p>
                    <a:p>
                      <a:pPr marL="0" indent="0" algn="ctr" defTabSz="914400" rtl="0" eaLnBrk="1" fontAlgn="auto" latinLnBrk="0" hangingPunct="1">
                        <a:spcBef>
                          <a:spcPts val="600"/>
                        </a:spcBef>
                        <a:spcAft>
                          <a:spcPts val="600"/>
                        </a:spcAft>
                        <a:buNone/>
                      </a:pP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T-2日至T日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en-US" altLang="zh-CN" sz="1800" b="1" kern="1200" dirty="0">
                          <a:solidFill>
                            <a:schemeClr val="lt1"/>
                          </a:solidFill>
                          <a:latin typeface="+mn-lt"/>
                          <a:ea typeface="+mn-ea"/>
                          <a:cs typeface="+mn-cs"/>
                        </a:rPr>
                        <a:t>   </a:t>
                      </a:r>
                      <a:r>
                        <a:rPr lang="zh-CN" altLang="en-US" sz="1800" b="1" kern="1200" dirty="0">
                          <a:solidFill>
                            <a:schemeClr val="lt1"/>
                          </a:solidFill>
                          <a:latin typeface="+mn-lt"/>
                          <a:ea typeface="+mn-ea"/>
                          <a:cs typeface="+mn-cs"/>
                        </a:rPr>
                        <a:t>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sz="1800" b="1" kern="1200" dirty="0">
                          <a:solidFill>
                            <a:schemeClr val="lt1"/>
                          </a:solidFill>
                          <a:latin typeface="+mn-lt"/>
                          <a:ea typeface="+mn-ea"/>
                          <a:cs typeface="+mn-cs"/>
                        </a:rPr>
                        <a:t> </a:t>
                      </a:r>
                      <a:r>
                        <a:rPr sz="1800" b="1" kern="1200" dirty="0" err="1">
                          <a:solidFill>
                            <a:schemeClr val="lt1"/>
                          </a:solidFill>
                          <a:latin typeface="+mn-lt"/>
                          <a:ea typeface="+mn-ea"/>
                          <a:cs typeface="+mn-cs"/>
                        </a:rPr>
                        <a:t>转债盈亏</a:t>
                      </a:r>
                      <a:r>
                        <a:rPr sz="1800" b="1" kern="1200" dirty="0">
                          <a:solidFill>
                            <a:schemeClr val="lt1"/>
                          </a:solidFill>
                          <a:latin typeface="+mn-lt"/>
                          <a:ea typeface="+mn-ea"/>
                          <a:cs typeface="+mn-cs"/>
                        </a:rPr>
                        <a:t>      	 </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a:t>
                      </a:r>
                      <a:r>
                        <a:rPr sz="1800" b="1" kern="1200" dirty="0" err="1">
                          <a:solidFill>
                            <a:schemeClr val="lt1"/>
                          </a:solidFill>
                          <a:latin typeface="+mn-lt"/>
                          <a:ea typeface="+mn-ea"/>
                          <a:cs typeface="+mn-cs"/>
                          <a:sym typeface="+mn-ea"/>
                        </a:rPr>
                        <a:t>正股盈亏</a:t>
                      </a:r>
                      <a:r>
                        <a:rPr sz="1800" b="1" kern="1200" dirty="0">
                          <a:solidFill>
                            <a:schemeClr val="lt1"/>
                          </a:solidFill>
                          <a:latin typeface="+mn-lt"/>
                          <a:ea typeface="+mn-ea"/>
                          <a:cs typeface="+mn-cs"/>
                          <a:sym typeface="+mn-ea"/>
                        </a:rPr>
                        <a:t> </a:t>
                      </a:r>
                      <a:r>
                        <a:rPr lang="zh-CN" altLang="en-US" sz="1800" b="1" kern="1200" dirty="0">
                          <a:solidFill>
                            <a:schemeClr val="lt1"/>
                          </a:solidFill>
                          <a:latin typeface="+mn-lt"/>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总收益</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sz="1800">
                          <a:sym typeface="+mn-ea"/>
                        </a:rPr>
                        <a:t>小于50亿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-1.45%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-2.14%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186.59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-115.93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70.66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50-100亿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-1.30%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181.37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-81.67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99.70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100-500亿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-1.29%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217.11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-114.84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102.27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a:t>500亿以上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-0.81%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 -1.09%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245.51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-124.19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121.32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4"/>
                  </a:ext>
                </a:extLst>
              </a:tr>
            </a:tbl>
          </a:graphicData>
        </a:graphic>
      </p:graphicFrame>
      <p:sp>
        <p:nvSpPr>
          <p:cNvPr id="5" name="标题 1">
            <a:extLst>
              <a:ext uri="{FF2B5EF4-FFF2-40B4-BE49-F238E27FC236}">
                <a16:creationId xmlns:a16="http://schemas.microsoft.com/office/drawing/2014/main" id="{C2F7D6FA-9D30-7F2E-D304-A93D612FC81C}"/>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Market Value</a:t>
            </a:r>
            <a:endParaRPr kumimoji="1" lang="zh-CN" altLang="en-US" dirty="0"/>
          </a:p>
        </p:txBody>
      </p:sp>
    </p:spTree>
    <p:custDataLst>
      <p:tags r:id="rId1"/>
    </p:custDataLst>
    <p:extLst>
      <p:ext uri="{BB962C8B-B14F-4D97-AF65-F5344CB8AC3E}">
        <p14:creationId xmlns:p14="http://schemas.microsoft.com/office/powerpoint/2010/main" val="22206238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FA0CEE72-42AA-9E45-D4F2-D186E3E8DC89}"/>
              </a:ext>
            </a:extLst>
          </p:cNvPr>
          <p:cNvSpPr txBox="1"/>
          <p:nvPr/>
        </p:nvSpPr>
        <p:spPr>
          <a:xfrm>
            <a:off x="708910" y="1251933"/>
            <a:ext cx="1071713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a:latin typeface="Times New Roman" panose="02020603050405020304" pitchFamily="18" charset="0"/>
                <a:cs typeface="Times New Roman" panose="02020603050405020304" pitchFamily="18" charset="0"/>
              </a:rPr>
              <a:t>The shareholders’ allotment ratio refers to the exact numbers of convertible bond the original shareholders can own after the issuance of the convertible bond. The formula to calculate this ratio is that the numbers of CB owned by the original shareholders dividend by the total CB issuance numbers. What’s more, we find out that the exact ratio of CB can be sorted out by python from 2019 to 2022,which is shown as below:</a:t>
            </a:r>
          </a:p>
        </p:txBody>
      </p:sp>
      <p:sp>
        <p:nvSpPr>
          <p:cNvPr id="3" name="标题 1">
            <a:extLst>
              <a:ext uri="{FF2B5EF4-FFF2-40B4-BE49-F238E27FC236}">
                <a16:creationId xmlns:a16="http://schemas.microsoft.com/office/drawing/2014/main" id="{7FFF39D9-2850-684F-6958-87A92B934B12}"/>
              </a:ext>
            </a:extLst>
          </p:cNvPr>
          <p:cNvSpPr txBox="1">
            <a:spLocks/>
          </p:cNvSpPr>
          <p:nvPr/>
        </p:nvSpPr>
        <p:spPr>
          <a:xfrm>
            <a:off x="278731" y="1438548"/>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2" name="标题 1">
            <a:extLst>
              <a:ext uri="{FF2B5EF4-FFF2-40B4-BE49-F238E27FC236}">
                <a16:creationId xmlns:a16="http://schemas.microsoft.com/office/drawing/2014/main" id="{D88CC473-886C-09E9-EE88-D8F1D4815B4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6" name="标题 1">
            <a:extLst>
              <a:ext uri="{FF2B5EF4-FFF2-40B4-BE49-F238E27FC236}">
                <a16:creationId xmlns:a16="http://schemas.microsoft.com/office/drawing/2014/main" id="{A9537292-EA6D-EB0C-923D-81068CC67546}"/>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pic>
        <p:nvPicPr>
          <p:cNvPr id="22" name="图片 21">
            <a:extLst>
              <a:ext uri="{FF2B5EF4-FFF2-40B4-BE49-F238E27FC236}">
                <a16:creationId xmlns:a16="http://schemas.microsoft.com/office/drawing/2014/main" id="{5B33B76A-B69E-E7F8-9910-56844BDDA773}"/>
              </a:ext>
            </a:extLst>
          </p:cNvPr>
          <p:cNvPicPr>
            <a:picLocks noChangeAspect="1"/>
          </p:cNvPicPr>
          <p:nvPr/>
        </p:nvPicPr>
        <p:blipFill>
          <a:blip r:embed="rId3"/>
          <a:stretch>
            <a:fillRect/>
          </a:stretch>
        </p:blipFill>
        <p:spPr>
          <a:xfrm>
            <a:off x="651872" y="3307472"/>
            <a:ext cx="10774175" cy="2747631"/>
          </a:xfrm>
          <a:prstGeom prst="rect">
            <a:avLst/>
          </a:prstGeom>
        </p:spPr>
      </p:pic>
    </p:spTree>
    <p:custDataLst>
      <p:tags r:id="rId1"/>
    </p:custDataLst>
    <p:extLst>
      <p:ext uri="{BB962C8B-B14F-4D97-AF65-F5344CB8AC3E}">
        <p14:creationId xmlns:p14="http://schemas.microsoft.com/office/powerpoint/2010/main" val="31595919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400EED4F-CB8D-A895-3EB6-65C2103530E4}"/>
              </a:ext>
            </a:extLst>
          </p:cNvPr>
          <p:cNvSpPr txBox="1"/>
          <p:nvPr/>
        </p:nvSpPr>
        <p:spPr>
          <a:xfrm>
            <a:off x="737431" y="4313101"/>
            <a:ext cx="10867737" cy="156966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sz="2400" dirty="0">
                <a:latin typeface="Times New Roman" panose="02020603050405020304" pitchFamily="18" charset="0"/>
                <a:cs typeface="Times New Roman" panose="02020603050405020304" pitchFamily="18" charset="0"/>
              </a:rPr>
              <a:t>we can tell that the shareholder’s allotment ratio can also offer a positive impact on the profits of CB. We manipulate python to get the result turning out that the more the allotment ratio, the more profits the CB investors can get. The below chart can exactly explain the assumption.</a:t>
            </a:r>
            <a:endParaRPr kumimoji="1" lang="zh-CN" altLang="zh-CN" sz="2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45D13CD6-2461-7923-E18E-4C6DF72DDD59}"/>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graphicFrame>
        <p:nvGraphicFramePr>
          <p:cNvPr id="2" name="表格 1">
            <a:extLst>
              <a:ext uri="{FF2B5EF4-FFF2-40B4-BE49-F238E27FC236}">
                <a16:creationId xmlns:a16="http://schemas.microsoft.com/office/drawing/2014/main" id="{0C59C92F-8A33-5FB8-0FA7-49ED843E4C96}"/>
              </a:ext>
            </a:extLst>
          </p:cNvPr>
          <p:cNvGraphicFramePr>
            <a:graphicFrameLocks noGrp="1"/>
          </p:cNvGraphicFramePr>
          <p:nvPr>
            <p:extLst>
              <p:ext uri="{D42A27DB-BD31-4B8C-83A1-F6EECF244321}">
                <p14:modId xmlns:p14="http://schemas.microsoft.com/office/powerpoint/2010/main" val="3601637576"/>
              </p:ext>
            </p:extLst>
          </p:nvPr>
        </p:nvGraphicFramePr>
        <p:xfrm>
          <a:off x="737431" y="1225306"/>
          <a:ext cx="10717136" cy="2917185"/>
        </p:xfrm>
        <a:graphic>
          <a:graphicData uri="http://schemas.openxmlformats.org/drawingml/2006/table">
            <a:tbl>
              <a:tblPr/>
              <a:tblGrid>
                <a:gridCol w="2426520">
                  <a:extLst>
                    <a:ext uri="{9D8B030D-6E8A-4147-A177-3AD203B41FA5}">
                      <a16:colId xmlns:a16="http://schemas.microsoft.com/office/drawing/2014/main" val="3077300556"/>
                    </a:ext>
                  </a:extLst>
                </a:gridCol>
                <a:gridCol w="1840112">
                  <a:extLst>
                    <a:ext uri="{9D8B030D-6E8A-4147-A177-3AD203B41FA5}">
                      <a16:colId xmlns:a16="http://schemas.microsoft.com/office/drawing/2014/main" val="1765301420"/>
                    </a:ext>
                  </a:extLst>
                </a:gridCol>
                <a:gridCol w="1354808">
                  <a:extLst>
                    <a:ext uri="{9D8B030D-6E8A-4147-A177-3AD203B41FA5}">
                      <a16:colId xmlns:a16="http://schemas.microsoft.com/office/drawing/2014/main" val="3593033180"/>
                    </a:ext>
                  </a:extLst>
                </a:gridCol>
                <a:gridCol w="1557018">
                  <a:extLst>
                    <a:ext uri="{9D8B030D-6E8A-4147-A177-3AD203B41FA5}">
                      <a16:colId xmlns:a16="http://schemas.microsoft.com/office/drawing/2014/main" val="1468405651"/>
                    </a:ext>
                  </a:extLst>
                </a:gridCol>
                <a:gridCol w="1435692">
                  <a:extLst>
                    <a:ext uri="{9D8B030D-6E8A-4147-A177-3AD203B41FA5}">
                      <a16:colId xmlns:a16="http://schemas.microsoft.com/office/drawing/2014/main" val="2949195868"/>
                    </a:ext>
                  </a:extLst>
                </a:gridCol>
                <a:gridCol w="1051493">
                  <a:extLst>
                    <a:ext uri="{9D8B030D-6E8A-4147-A177-3AD203B41FA5}">
                      <a16:colId xmlns:a16="http://schemas.microsoft.com/office/drawing/2014/main" val="2135330984"/>
                    </a:ext>
                  </a:extLst>
                </a:gridCol>
                <a:gridCol w="1051493">
                  <a:extLst>
                    <a:ext uri="{9D8B030D-6E8A-4147-A177-3AD203B41FA5}">
                      <a16:colId xmlns:a16="http://schemas.microsoft.com/office/drawing/2014/main" val="3341611205"/>
                    </a:ext>
                  </a:extLst>
                </a:gridCol>
              </a:tblGrid>
              <a:tr h="484209">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股东配售比例</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T-2</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日至</a:t>
                      </a: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转债盈亏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正股盈亏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总收益</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数量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722989216"/>
                  </a:ext>
                </a:extLst>
              </a:tr>
              <a:tr h="347568">
                <a:tc>
                  <a:txBody>
                    <a:bodyPr/>
                    <a:lstStyle/>
                    <a:p>
                      <a:pPr algn="ctr" fontAlgn="ctr"/>
                      <a:r>
                        <a:rPr lang="zh-CN" altLang="en-US" sz="2000" b="0" i="0" u="none" strike="noStrike" dirty="0">
                          <a:solidFill>
                            <a:srgbClr val="000000"/>
                          </a:solidFill>
                          <a:effectLst/>
                          <a:latin typeface="等线" panose="02010600030101010101" pitchFamily="2" charset="-122"/>
                          <a:ea typeface="等线" panose="02010600030101010101" pitchFamily="2" charset="-122"/>
                        </a:rPr>
                        <a:t>小于</a:t>
                      </a: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37589342"/>
                  </a:ext>
                </a:extLst>
              </a:tr>
              <a:tr h="347568">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40%-50%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-0.67%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144.09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44</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770928067"/>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50%-60%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173.9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-102.63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7049973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60%-70%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-2.13%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246.16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-237.1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105</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10229660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70%-80%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-0.99%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233.63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-78.71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154.92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119</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295473480"/>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80%-90%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240.54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-35.43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205.12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92</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297861998"/>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a:t>
                      </a:r>
                      <a:r>
                        <a:rPr lang="zh-CN" altLang="en-US" sz="2000" b="0" i="0" u="none" strike="noStrike">
                          <a:solidFill>
                            <a:srgbClr val="000000"/>
                          </a:solidFill>
                          <a:effectLst/>
                          <a:latin typeface="等线" panose="02010600030101010101" pitchFamily="2" charset="-122"/>
                          <a:ea typeface="等线" panose="02010600030101010101" pitchFamily="2" charset="-122"/>
                        </a:rPr>
                        <a:t>以上</a:t>
                      </a:r>
                      <a:endParaRPr lang="zh-CN" altLang="en-US" sz="200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276.27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229.95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17</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418111293"/>
                  </a:ext>
                </a:extLst>
              </a:tr>
            </a:tbl>
          </a:graphicData>
        </a:graphic>
      </p:graphicFrame>
    </p:spTree>
    <p:extLst>
      <p:ext uri="{BB962C8B-B14F-4D97-AF65-F5344CB8AC3E}">
        <p14:creationId xmlns:p14="http://schemas.microsoft.com/office/powerpoint/2010/main" val="409521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465CEDDB-68A8-8887-B1B6-7DCE39E3A0B7}"/>
              </a:ext>
            </a:extLst>
          </p:cNvPr>
          <p:cNvSpPr txBox="1"/>
          <p:nvPr/>
        </p:nvSpPr>
        <p:spPr>
          <a:xfrm>
            <a:off x="836677" y="181719"/>
            <a:ext cx="10704534" cy="111184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3700" b="1" kern="1200" spc="300" dirty="0">
                <a:solidFill>
                  <a:schemeClr val="tx1"/>
                </a:solidFill>
                <a:latin typeface="+mj-lt"/>
                <a:ea typeface="+mj-ea"/>
                <a:cs typeface="+mj-cs"/>
              </a:rPr>
              <a:t>Stock price fluctuation during T-3 to T-5</a:t>
            </a:r>
          </a:p>
        </p:txBody>
      </p:sp>
      <p:sp>
        <p:nvSpPr>
          <p:cNvPr id="7" name="文本框 6"/>
          <p:cNvSpPr txBox="1"/>
          <p:nvPr/>
        </p:nvSpPr>
        <p:spPr>
          <a:xfrm>
            <a:off x="1008184" y="5090984"/>
            <a:ext cx="10344090" cy="1029375"/>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kumimoji="1" lang="en-US" altLang="zh-CN" dirty="0"/>
              <a:t>According to the output results, there was no obvious correlation between the increase of stocks from T-3 day to T-5 day and the increase of stocks from T-2 day to T day . Only a handful of stocks that performed poorly (losses greater than 5 per cent) between T-3 day and T-5 day showed any gains between T-2 day and T day.</a:t>
            </a:r>
          </a:p>
        </p:txBody>
      </p:sp>
      <p:sp>
        <p:nvSpPr>
          <p:cNvPr id="4" name="灯片编号占位符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9AE70B2-8BF9-45C0-BB95-33D1B9D3A854}" type="slidenum">
              <a:rPr kumimoji="0" lang="en-US" altLang="zh-CN" sz="1200"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23</a:t>
            </a:fld>
            <a:endParaRPr kumimoji="0" lang="en-US" altLang="zh-CN" sz="1200" b="0" i="0" u="none" strike="noStrike" cap="none" spc="0" normalizeH="0" baseline="0" noProof="0">
              <a:ln>
                <a:noFill/>
              </a:ln>
              <a:effectLst/>
              <a:uLnTx/>
              <a:uFillTx/>
            </a:endParaRPr>
          </a:p>
        </p:txBody>
      </p:sp>
      <p:graphicFrame>
        <p:nvGraphicFramePr>
          <p:cNvPr id="3" name="表格 2">
            <a:extLst>
              <a:ext uri="{FF2B5EF4-FFF2-40B4-BE49-F238E27FC236}">
                <a16:creationId xmlns:a16="http://schemas.microsoft.com/office/drawing/2014/main" id="{9294E654-A6B7-BB82-82D2-19B79257FD86}"/>
              </a:ext>
            </a:extLst>
          </p:cNvPr>
          <p:cNvGraphicFramePr>
            <a:graphicFrameLocks noGrp="1"/>
          </p:cNvGraphicFramePr>
          <p:nvPr>
            <p:extLst>
              <p:ext uri="{D42A27DB-BD31-4B8C-83A1-F6EECF244321}">
                <p14:modId xmlns:p14="http://schemas.microsoft.com/office/powerpoint/2010/main" val="1500474624"/>
              </p:ext>
            </p:extLst>
          </p:nvPr>
        </p:nvGraphicFramePr>
        <p:xfrm>
          <a:off x="963827" y="1475281"/>
          <a:ext cx="10388447" cy="3195572"/>
        </p:xfrm>
        <a:graphic>
          <a:graphicData uri="http://schemas.openxmlformats.org/drawingml/2006/table">
            <a:tbl>
              <a:tblPr firstRow="1" bandRow="1">
                <a:tableStyleId>{5C22544A-7EE6-4342-B048-85BDC9FD1C3A}</a:tableStyleId>
              </a:tblPr>
              <a:tblGrid>
                <a:gridCol w="2420554">
                  <a:extLst>
                    <a:ext uri="{9D8B030D-6E8A-4147-A177-3AD203B41FA5}">
                      <a16:colId xmlns:a16="http://schemas.microsoft.com/office/drawing/2014/main" val="39561096"/>
                    </a:ext>
                  </a:extLst>
                </a:gridCol>
                <a:gridCol w="1248459">
                  <a:extLst>
                    <a:ext uri="{9D8B030D-6E8A-4147-A177-3AD203B41FA5}">
                      <a16:colId xmlns:a16="http://schemas.microsoft.com/office/drawing/2014/main" val="1291359731"/>
                    </a:ext>
                  </a:extLst>
                </a:gridCol>
                <a:gridCol w="1248459">
                  <a:extLst>
                    <a:ext uri="{9D8B030D-6E8A-4147-A177-3AD203B41FA5}">
                      <a16:colId xmlns:a16="http://schemas.microsoft.com/office/drawing/2014/main" val="1719452222"/>
                    </a:ext>
                  </a:extLst>
                </a:gridCol>
                <a:gridCol w="1178991">
                  <a:extLst>
                    <a:ext uri="{9D8B030D-6E8A-4147-A177-3AD203B41FA5}">
                      <a16:colId xmlns:a16="http://schemas.microsoft.com/office/drawing/2014/main" val="3688617660"/>
                    </a:ext>
                  </a:extLst>
                </a:gridCol>
                <a:gridCol w="1194099">
                  <a:extLst>
                    <a:ext uri="{9D8B030D-6E8A-4147-A177-3AD203B41FA5}">
                      <a16:colId xmlns:a16="http://schemas.microsoft.com/office/drawing/2014/main" val="3284327353"/>
                    </a:ext>
                  </a:extLst>
                </a:gridCol>
                <a:gridCol w="1918894">
                  <a:extLst>
                    <a:ext uri="{9D8B030D-6E8A-4147-A177-3AD203B41FA5}">
                      <a16:colId xmlns:a16="http://schemas.microsoft.com/office/drawing/2014/main" val="2627131354"/>
                    </a:ext>
                  </a:extLst>
                </a:gridCol>
                <a:gridCol w="1178991">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chemeClr val="dk1"/>
                          </a:solidFill>
                          <a:latin typeface="+mn-lt"/>
                          <a:ea typeface="+mn-ea"/>
                          <a:cs typeface="+mn-cs"/>
                        </a:rPr>
                        <a:t>小于</a:t>
                      </a:r>
                      <a:r>
                        <a:rPr lang="en-US" altLang="zh-CN" sz="1800" kern="120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0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465CEDDB-68A8-8887-B1B6-7DCE39E3A0B7}"/>
              </a:ext>
            </a:extLst>
          </p:cNvPr>
          <p:cNvSpPr txBox="1"/>
          <p:nvPr/>
        </p:nvSpPr>
        <p:spPr>
          <a:xfrm>
            <a:off x="614398" y="259554"/>
            <a:ext cx="105958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spc="300" dirty="0">
                <a:solidFill>
                  <a:schemeClr val="tx1">
                    <a:lumMod val="85000"/>
                    <a:lumOff val="15000"/>
                  </a:schemeClr>
                </a:solidFill>
                <a:latin typeface="+mj-lt"/>
                <a:ea typeface="+mj-ea"/>
                <a:cs typeface="+mj-cs"/>
              </a:rPr>
              <a:t>Stock price fluctuation during T-3 to T-5</a:t>
            </a:r>
            <a:endParaRPr kumimoji="1" lang="zh-CN" altLang="en-US" sz="3600" b="1" spc="300" dirty="0">
              <a:solidFill>
                <a:schemeClr val="tx1">
                  <a:lumMod val="85000"/>
                  <a:lumOff val="15000"/>
                </a:schemeClr>
              </a:solidFill>
              <a:latin typeface="+mj-lt"/>
              <a:ea typeface="+mj-ea"/>
              <a:cs typeface="+mj-cs"/>
            </a:endParaRPr>
          </a:p>
        </p:txBody>
      </p:sp>
      <p:sp>
        <p:nvSpPr>
          <p:cNvPr id="3" name="文本框 2">
            <a:extLst>
              <a:ext uri="{FF2B5EF4-FFF2-40B4-BE49-F238E27FC236}">
                <a16:creationId xmlns:a16="http://schemas.microsoft.com/office/drawing/2014/main" id="{68EF8B2B-3924-B805-968B-0C353780D202}"/>
              </a:ext>
            </a:extLst>
          </p:cNvPr>
          <p:cNvSpPr txBox="1"/>
          <p:nvPr/>
        </p:nvSpPr>
        <p:spPr>
          <a:xfrm>
            <a:off x="586046" y="4633778"/>
            <a:ext cx="10791537" cy="1348739"/>
          </a:xfrm>
          <a:prstGeom prst="rect">
            <a:avLst/>
          </a:prstGeom>
          <a:noFill/>
        </p:spPr>
        <p:txBody>
          <a:bodyPr wrap="square" rtlCol="0" anchor="t">
            <a:noAutofit/>
          </a:bodyPr>
          <a:lstStyle/>
          <a:p>
            <a:r>
              <a:rPr kumimoji="1" lang="zh-CN" altLang="en-US" dirty="0"/>
              <a:t>Due to the large increase in stocks, investors concentrated selling in large quantities, forming selling pressure. As a result, the average price from T-2 to T-day has a large drop.</a:t>
            </a:r>
          </a:p>
          <a:p>
            <a:r>
              <a:rPr kumimoji="1" lang="zh-CN" altLang="en-US" dirty="0"/>
              <a:t>If the stock has a large drop in the early stage, investors will not choose to sell a large number of stocks, so the average price from T-2 to T-day may generate positive returns.</a:t>
            </a:r>
          </a:p>
        </p:txBody>
      </p:sp>
      <p:graphicFrame>
        <p:nvGraphicFramePr>
          <p:cNvPr id="8" name="表格 7">
            <a:extLst>
              <a:ext uri="{FF2B5EF4-FFF2-40B4-BE49-F238E27FC236}">
                <a16:creationId xmlns:a16="http://schemas.microsoft.com/office/drawing/2014/main" id="{2AF74FFD-F45E-8004-3B89-A2C65D4685C6}"/>
              </a:ext>
            </a:extLst>
          </p:cNvPr>
          <p:cNvGraphicFramePr>
            <a:graphicFrameLocks noGrp="1"/>
          </p:cNvGraphicFramePr>
          <p:nvPr>
            <p:extLst>
              <p:ext uri="{D42A27DB-BD31-4B8C-83A1-F6EECF244321}">
                <p14:modId xmlns:p14="http://schemas.microsoft.com/office/powerpoint/2010/main" val="3169690954"/>
              </p:ext>
            </p:extLst>
          </p:nvPr>
        </p:nvGraphicFramePr>
        <p:xfrm>
          <a:off x="753762" y="1073191"/>
          <a:ext cx="10249086" cy="3195572"/>
        </p:xfrm>
        <a:graphic>
          <a:graphicData uri="http://schemas.openxmlformats.org/drawingml/2006/table">
            <a:tbl>
              <a:tblPr firstRow="1" bandRow="1">
                <a:tableStyleId>{5C22544A-7EE6-4342-B048-85BDC9FD1C3A}</a:tableStyleId>
              </a:tblPr>
              <a:tblGrid>
                <a:gridCol w="2388082">
                  <a:extLst>
                    <a:ext uri="{9D8B030D-6E8A-4147-A177-3AD203B41FA5}">
                      <a16:colId xmlns:a16="http://schemas.microsoft.com/office/drawing/2014/main" val="39561096"/>
                    </a:ext>
                  </a:extLst>
                </a:gridCol>
                <a:gridCol w="1231711">
                  <a:extLst>
                    <a:ext uri="{9D8B030D-6E8A-4147-A177-3AD203B41FA5}">
                      <a16:colId xmlns:a16="http://schemas.microsoft.com/office/drawing/2014/main" val="1291359731"/>
                    </a:ext>
                  </a:extLst>
                </a:gridCol>
                <a:gridCol w="1231711">
                  <a:extLst>
                    <a:ext uri="{9D8B030D-6E8A-4147-A177-3AD203B41FA5}">
                      <a16:colId xmlns:a16="http://schemas.microsoft.com/office/drawing/2014/main" val="1719452222"/>
                    </a:ext>
                  </a:extLst>
                </a:gridCol>
                <a:gridCol w="1163175">
                  <a:extLst>
                    <a:ext uri="{9D8B030D-6E8A-4147-A177-3AD203B41FA5}">
                      <a16:colId xmlns:a16="http://schemas.microsoft.com/office/drawing/2014/main" val="3688617660"/>
                    </a:ext>
                  </a:extLst>
                </a:gridCol>
                <a:gridCol w="1178080">
                  <a:extLst>
                    <a:ext uri="{9D8B030D-6E8A-4147-A177-3AD203B41FA5}">
                      <a16:colId xmlns:a16="http://schemas.microsoft.com/office/drawing/2014/main" val="3284327353"/>
                    </a:ext>
                  </a:extLst>
                </a:gridCol>
                <a:gridCol w="1893152">
                  <a:extLst>
                    <a:ext uri="{9D8B030D-6E8A-4147-A177-3AD203B41FA5}">
                      <a16:colId xmlns:a16="http://schemas.microsoft.com/office/drawing/2014/main" val="2627131354"/>
                    </a:ext>
                  </a:extLst>
                </a:gridCol>
                <a:gridCol w="1163175">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-10%</a:t>
                      </a:r>
                      <a:r>
                        <a:rPr lang="zh-CN" altLang="en-US" sz="1800" kern="1200" dirty="0">
                          <a:solidFill>
                            <a:srgbClr val="FF0000"/>
                          </a:solidFill>
                          <a:latin typeface="+mn-lt"/>
                          <a:ea typeface="+mn-ea"/>
                          <a:cs typeface="+mn-cs"/>
                        </a:rPr>
                        <a:t>至</a:t>
                      </a:r>
                      <a:r>
                        <a:rPr lang="en-US" altLang="zh-CN" sz="1800" kern="1200" dirty="0">
                          <a:solidFill>
                            <a:srgbClr val="FF0000"/>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rgbClr val="FF0000"/>
                          </a:solidFill>
                          <a:latin typeface="+mn-lt"/>
                          <a:ea typeface="+mn-ea"/>
                          <a:cs typeface="+mn-cs"/>
                        </a:rPr>
                        <a:t>小于</a:t>
                      </a:r>
                      <a:r>
                        <a:rPr lang="en-US" altLang="zh-CN" sz="1800" kern="1200">
                          <a:solidFill>
                            <a:srgbClr val="FF0000"/>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extLst>
      <p:ext uri="{BB962C8B-B14F-4D97-AF65-F5344CB8AC3E}">
        <p14:creationId xmlns:p14="http://schemas.microsoft.com/office/powerpoint/2010/main" val="261404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95462" y="1872074"/>
            <a:ext cx="6336030" cy="2699926"/>
          </a:xfrm>
          <a:prstGeom prst="rect">
            <a:avLst/>
          </a:prstGeom>
          <a:noFill/>
        </p:spPr>
        <p:txBody>
          <a:bodyPr wrap="square">
            <a:noAutofit/>
          </a:bodyPr>
          <a:lstStyle/>
          <a:p>
            <a:pPr marL="0" marR="0" lvl="0" indent="88900" algn="just"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zh-CN" altLang="zh-CN" dirty="0"/>
              <a:t>Margin of safety is a principle of investing in which an investor only purchases securities when their market price is significantly below their intrinsic value.  In other words, when the market price of a security is significantly below your estimation of its intrinsic value, the difference is the margin of safety.</a:t>
            </a:r>
            <a:r>
              <a:rPr kumimoji="1" lang="en-US" altLang="zh-CN" dirty="0"/>
              <a:t> </a:t>
            </a:r>
            <a:r>
              <a:rPr kumimoji="1" lang="zh-CN" altLang="zh-CN" dirty="0"/>
              <a:t>Because investors may set a margin of safety in accordance with their own risk preferences, buying securities when this difference is present allows an investment to be made with minimal downside risk.</a:t>
            </a:r>
          </a:p>
        </p:txBody>
      </p:sp>
      <p:pic>
        <p:nvPicPr>
          <p:cNvPr id="6" name="图片 5" descr="tiomothy-swope-zwe--GYIZtc-unsplash"/>
          <p:cNvPicPr>
            <a:picLocks noChangeAspect="1"/>
          </p:cNvPicPr>
          <p:nvPr/>
        </p:nvPicPr>
        <p:blipFill>
          <a:blip r:embed="rId2"/>
          <a:srcRect l="5319" t="3556" r="5319" b="34639"/>
          <a:stretch>
            <a:fillRect/>
          </a:stretch>
        </p:blipFill>
        <p:spPr>
          <a:xfrm>
            <a:off x="643890" y="1309687"/>
            <a:ext cx="4085590" cy="4238625"/>
          </a:xfrm>
          <a:custGeom>
            <a:avLst/>
            <a:gdLst/>
            <a:ahLst/>
            <a:cxnLst>
              <a:cxn ang="3">
                <a:pos x="hc" y="t"/>
              </a:cxn>
              <a:cxn ang="cd2">
                <a:pos x="l" y="vc"/>
              </a:cxn>
              <a:cxn ang="cd4">
                <a:pos x="hc" y="b"/>
              </a:cxn>
              <a:cxn ang="0">
                <a:pos x="r" y="vc"/>
              </a:cxn>
            </a:cxnLst>
            <a:rect l="l" t="t" r="r" b="b"/>
            <a:pathLst>
              <a:path w="6434" h="6675">
                <a:moveTo>
                  <a:pt x="0" y="541"/>
                </a:moveTo>
                <a:cubicBezTo>
                  <a:pt x="0" y="242"/>
                  <a:pt x="242" y="0"/>
                  <a:pt x="541" y="0"/>
                </a:cubicBezTo>
                <a:lnTo>
                  <a:pt x="5893" y="0"/>
                </a:lnTo>
                <a:cubicBezTo>
                  <a:pt x="6192" y="0"/>
                  <a:pt x="6434" y="242"/>
                  <a:pt x="6434" y="541"/>
                </a:cubicBezTo>
                <a:lnTo>
                  <a:pt x="6434" y="6134"/>
                </a:lnTo>
                <a:cubicBezTo>
                  <a:pt x="6434" y="6433"/>
                  <a:pt x="6192" y="6675"/>
                  <a:pt x="5893" y="6675"/>
                </a:cubicBezTo>
                <a:lnTo>
                  <a:pt x="541" y="6675"/>
                </a:lnTo>
                <a:cubicBezTo>
                  <a:pt x="242" y="6675"/>
                  <a:pt x="0" y="6433"/>
                  <a:pt x="0" y="6134"/>
                </a:cubicBezTo>
                <a:lnTo>
                  <a:pt x="0" y="541"/>
                </a:lnTo>
                <a:close/>
              </a:path>
            </a:pathLst>
          </a:custGeom>
        </p:spPr>
      </p:pic>
      <p:sp>
        <p:nvSpPr>
          <p:cNvPr id="3" name="文本框 2">
            <a:extLst>
              <a:ext uri="{FF2B5EF4-FFF2-40B4-BE49-F238E27FC236}">
                <a16:creationId xmlns:a16="http://schemas.microsoft.com/office/drawing/2014/main" id="{52CD5B5D-0543-2DA0-AB5E-21A5355B5FF0}"/>
              </a:ext>
            </a:extLst>
          </p:cNvPr>
          <p:cNvSpPr txBox="1"/>
          <p:nvPr/>
        </p:nvSpPr>
        <p:spPr>
          <a:xfrm>
            <a:off x="584266" y="351889"/>
            <a:ext cx="107631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spc="300" dirty="0">
                <a:solidFill>
                  <a:schemeClr val="tx1">
                    <a:lumMod val="85000"/>
                    <a:lumOff val="15000"/>
                  </a:schemeClr>
                </a:solidFill>
                <a:latin typeface="+mj-lt"/>
                <a:ea typeface="+mj-ea"/>
                <a:cs typeface="+mj-cs"/>
              </a:rPr>
              <a:t>Margin of Safety</a:t>
            </a:r>
            <a:endParaRPr kumimoji="1" lang="zh-CN" altLang="en-US" sz="3600" b="1" spc="300" dirty="0">
              <a:solidFill>
                <a:schemeClr val="tx1">
                  <a:lumMod val="85000"/>
                  <a:lumOff val="15000"/>
                </a:schemeClr>
              </a:solidFill>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B5D3337D-6E6C-0696-61BA-35AA43F97A98}"/>
              </a:ext>
            </a:extLst>
          </p:cNvPr>
          <p:cNvSpPr txBox="1"/>
          <p:nvPr/>
        </p:nvSpPr>
        <p:spPr>
          <a:xfrm>
            <a:off x="836677" y="174033"/>
            <a:ext cx="10515597" cy="946838"/>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4000" b="1" kern="1200" spc="300" dirty="0">
                <a:solidFill>
                  <a:schemeClr val="tx1"/>
                </a:solidFill>
                <a:latin typeface="+mj-lt"/>
                <a:ea typeface="+mj-ea"/>
                <a:cs typeface="+mj-cs"/>
              </a:rPr>
              <a:t>Margin of Safety</a:t>
            </a:r>
          </a:p>
        </p:txBody>
      </p:sp>
      <p:sp>
        <p:nvSpPr>
          <p:cNvPr id="7" name="文本框 6"/>
          <p:cNvSpPr txBox="1"/>
          <p:nvPr/>
        </p:nvSpPr>
        <p:spPr>
          <a:xfrm>
            <a:off x="889686" y="4837803"/>
            <a:ext cx="10462588" cy="1468644"/>
          </a:xfrm>
          <a:prstGeom prst="rect">
            <a:avLst/>
          </a:prstGeom>
        </p:spPr>
        <p:txBody>
          <a:bodyPr vert="horz" lIns="91440" tIns="45720" rIns="91440" bIns="45720" rtlCol="0" anchor="ctr">
            <a:noAutofit/>
          </a:bodyPr>
          <a:lstStyle/>
          <a:p>
            <a:pPr marR="0" lvl="0" algn="ctr" fontAlgn="auto">
              <a:lnSpc>
                <a:spcPct val="90000"/>
              </a:lnSpc>
              <a:spcBef>
                <a:spcPts val="0"/>
              </a:spcBef>
              <a:spcAft>
                <a:spcPts val="600"/>
              </a:spcAft>
              <a:buClrTx/>
              <a:buSzTx/>
              <a:tabLst/>
              <a:defRPr/>
            </a:pPr>
            <a:r>
              <a:rPr kumimoji="1" lang="en-US" altLang="zh-CN" dirty="0"/>
              <a:t>According to the output results,  there was no obvious positive correlation between the yield of convertible bonds and the margin of safety. Low or even negative total profit and loss occurred in some objects with high safety margin (greater than 4%). It may be because convertible bonds with a higher margin of safety are more vulnerable to liquidity shocks and investors are more willing to sell them on T-day.</a:t>
            </a:r>
          </a:p>
        </p:txBody>
      </p:sp>
      <p:graphicFrame>
        <p:nvGraphicFramePr>
          <p:cNvPr id="9" name="表格 8">
            <a:extLst>
              <a:ext uri="{FF2B5EF4-FFF2-40B4-BE49-F238E27FC236}">
                <a16:creationId xmlns:a16="http://schemas.microsoft.com/office/drawing/2014/main" id="{BD2ECF29-C61E-2227-7479-80D33EEE4CD0}"/>
              </a:ext>
            </a:extLst>
          </p:cNvPr>
          <p:cNvGraphicFramePr>
            <a:graphicFrameLocks noGrp="1"/>
          </p:cNvGraphicFramePr>
          <p:nvPr>
            <p:extLst>
              <p:ext uri="{D42A27DB-BD31-4B8C-83A1-F6EECF244321}">
                <p14:modId xmlns:p14="http://schemas.microsoft.com/office/powerpoint/2010/main" val="2314470829"/>
              </p:ext>
            </p:extLst>
          </p:nvPr>
        </p:nvGraphicFramePr>
        <p:xfrm>
          <a:off x="889686" y="1285875"/>
          <a:ext cx="10462589" cy="3364116"/>
        </p:xfrm>
        <a:graphic>
          <a:graphicData uri="http://schemas.openxmlformats.org/drawingml/2006/table">
            <a:tbl>
              <a:tblPr firstRow="1" bandRow="1">
                <a:tableStyleId>{5C22544A-7EE6-4342-B048-85BDC9FD1C3A}</a:tableStyleId>
              </a:tblPr>
              <a:tblGrid>
                <a:gridCol w="2520320">
                  <a:extLst>
                    <a:ext uri="{9D8B030D-6E8A-4147-A177-3AD203B41FA5}">
                      <a16:colId xmlns:a16="http://schemas.microsoft.com/office/drawing/2014/main" val="786768804"/>
                    </a:ext>
                  </a:extLst>
                </a:gridCol>
                <a:gridCol w="1218555">
                  <a:extLst>
                    <a:ext uri="{9D8B030D-6E8A-4147-A177-3AD203B41FA5}">
                      <a16:colId xmlns:a16="http://schemas.microsoft.com/office/drawing/2014/main" val="4065674027"/>
                    </a:ext>
                  </a:extLst>
                </a:gridCol>
                <a:gridCol w="1190849">
                  <a:extLst>
                    <a:ext uri="{9D8B030D-6E8A-4147-A177-3AD203B41FA5}">
                      <a16:colId xmlns:a16="http://schemas.microsoft.com/office/drawing/2014/main" val="3679843461"/>
                    </a:ext>
                  </a:extLst>
                </a:gridCol>
                <a:gridCol w="1190849">
                  <a:extLst>
                    <a:ext uri="{9D8B030D-6E8A-4147-A177-3AD203B41FA5}">
                      <a16:colId xmlns:a16="http://schemas.microsoft.com/office/drawing/2014/main" val="1968985225"/>
                    </a:ext>
                  </a:extLst>
                </a:gridCol>
                <a:gridCol w="1206109">
                  <a:extLst>
                    <a:ext uri="{9D8B030D-6E8A-4147-A177-3AD203B41FA5}">
                      <a16:colId xmlns:a16="http://schemas.microsoft.com/office/drawing/2014/main" val="686139815"/>
                    </a:ext>
                  </a:extLst>
                </a:gridCol>
                <a:gridCol w="1945058">
                  <a:extLst>
                    <a:ext uri="{9D8B030D-6E8A-4147-A177-3AD203B41FA5}">
                      <a16:colId xmlns:a16="http://schemas.microsoft.com/office/drawing/2014/main" val="1726952062"/>
                    </a:ext>
                  </a:extLst>
                </a:gridCol>
                <a:gridCol w="1190849">
                  <a:extLst>
                    <a:ext uri="{9D8B030D-6E8A-4147-A177-3AD203B41FA5}">
                      <a16:colId xmlns:a16="http://schemas.microsoft.com/office/drawing/2014/main" val="2735635742"/>
                    </a:ext>
                  </a:extLst>
                </a:gridCol>
              </a:tblGrid>
              <a:tr h="857088">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a:t>
                      </a:r>
                      <a:r>
                        <a:rPr lang="zh-CN" altLang="en-US" sz="18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17838">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17838">
                <a:tc>
                  <a:txBody>
                    <a:bodyPr/>
                    <a:lstStyle/>
                    <a:p>
                      <a:pPr marL="0" algn="ctr" defTabSz="914400" rtl="0" eaLnBrk="1" fontAlgn="ctr" latinLnBrk="0" hangingPunct="1">
                        <a:buNone/>
                      </a:pPr>
                      <a:r>
                        <a:rPr lang="zh-CN" altLang="en-US" sz="1800" kern="1200" dirty="0">
                          <a:solidFill>
                            <a:srgbClr val="FF0000"/>
                          </a:solidFill>
                          <a:latin typeface="+mn-lt"/>
                          <a:ea typeface="+mn-ea"/>
                          <a:cs typeface="+mn-cs"/>
                        </a:rPr>
                        <a:t>大于</a:t>
                      </a:r>
                      <a:r>
                        <a:rPr lang="en-US" altLang="zh-CN" sz="1800" kern="1200" dirty="0">
                          <a:solidFill>
                            <a:srgbClr val="FF0000"/>
                          </a:solidFill>
                          <a:latin typeface="+mn-lt"/>
                          <a:ea typeface="+mn-ea"/>
                          <a:cs typeface="+mn-cs"/>
                        </a:rPr>
                        <a:t>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pic>
        <p:nvPicPr>
          <p:cNvPr id="5" name="图片 4" descr="光大证券安全边际1"/>
          <p:cNvPicPr>
            <a:picLocks noChangeAspect="1"/>
          </p:cNvPicPr>
          <p:nvPr/>
        </p:nvPicPr>
        <p:blipFill>
          <a:blip r:embed="rId4"/>
          <a:stretch>
            <a:fillRect/>
          </a:stretch>
        </p:blipFill>
        <p:spPr>
          <a:xfrm>
            <a:off x="781746" y="1050885"/>
            <a:ext cx="5201513" cy="3579495"/>
          </a:xfrm>
          <a:prstGeom prst="rect">
            <a:avLst/>
          </a:prstGeom>
        </p:spPr>
      </p:pic>
      <p:sp>
        <p:nvSpPr>
          <p:cNvPr id="9" name="文本框 8"/>
          <p:cNvSpPr txBox="1"/>
          <p:nvPr>
            <p:custDataLst>
              <p:tags r:id="rId2"/>
            </p:custDataLst>
          </p:nvPr>
        </p:nvSpPr>
        <p:spPr>
          <a:xfrm>
            <a:off x="781746" y="4779222"/>
            <a:ext cx="10627626" cy="1535178"/>
          </a:xfrm>
          <a:prstGeom prst="rect">
            <a:avLst/>
          </a:prstGeom>
          <a:noFill/>
        </p:spPr>
        <p:txBody>
          <a:bodyPr wrap="square" rtlCol="0">
            <a:noAutofit/>
          </a:bodyPr>
          <a:lstStyle/>
          <a:p>
            <a:pPr marL="8890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dirty="0"/>
              <a:t>When our team calculated the margin of safety through python, the results we got were different from those published by Everbright Securities. Of all the items we looked at, this was the only one where there was a discrepancy. </a:t>
            </a:r>
            <a:r>
              <a:rPr kumimoji="1" lang="zh-CN" altLang="en-US" dirty="0"/>
              <a:t>We found that the number of our statistics and Everbright securities statistics are inconsistent</a:t>
            </a:r>
            <a:r>
              <a:rPr kumimoji="1" lang="en-US" altLang="zh-CN" dirty="0"/>
              <a:t> and we haven't found the cause.</a:t>
            </a:r>
          </a:p>
        </p:txBody>
      </p:sp>
      <p:graphicFrame>
        <p:nvGraphicFramePr>
          <p:cNvPr id="3" name="表格 2">
            <a:extLst>
              <a:ext uri="{FF2B5EF4-FFF2-40B4-BE49-F238E27FC236}">
                <a16:creationId xmlns:a16="http://schemas.microsoft.com/office/drawing/2014/main" id="{C0ACD32B-259D-106E-5282-38DE5EB4CC06}"/>
              </a:ext>
            </a:extLst>
          </p:cNvPr>
          <p:cNvGraphicFramePr>
            <a:graphicFrameLocks noGrp="1"/>
          </p:cNvGraphicFramePr>
          <p:nvPr>
            <p:extLst>
              <p:ext uri="{D42A27DB-BD31-4B8C-83A1-F6EECF244321}">
                <p14:modId xmlns:p14="http://schemas.microsoft.com/office/powerpoint/2010/main" val="133538300"/>
              </p:ext>
            </p:extLst>
          </p:nvPr>
        </p:nvGraphicFramePr>
        <p:xfrm>
          <a:off x="6062241" y="1060563"/>
          <a:ext cx="5313370" cy="3579495"/>
        </p:xfrm>
        <a:graphic>
          <a:graphicData uri="http://schemas.openxmlformats.org/drawingml/2006/table">
            <a:tbl>
              <a:tblPr firstRow="1" bandRow="1">
                <a:tableStyleId>{5C22544A-7EE6-4342-B048-85BDC9FD1C3A}</a:tableStyleId>
              </a:tblPr>
              <a:tblGrid>
                <a:gridCol w="1279932">
                  <a:extLst>
                    <a:ext uri="{9D8B030D-6E8A-4147-A177-3AD203B41FA5}">
                      <a16:colId xmlns:a16="http://schemas.microsoft.com/office/drawing/2014/main" val="786768804"/>
                    </a:ext>
                  </a:extLst>
                </a:gridCol>
                <a:gridCol w="618837">
                  <a:extLst>
                    <a:ext uri="{9D8B030D-6E8A-4147-A177-3AD203B41FA5}">
                      <a16:colId xmlns:a16="http://schemas.microsoft.com/office/drawing/2014/main" val="4065674027"/>
                    </a:ext>
                  </a:extLst>
                </a:gridCol>
                <a:gridCol w="604766">
                  <a:extLst>
                    <a:ext uri="{9D8B030D-6E8A-4147-A177-3AD203B41FA5}">
                      <a16:colId xmlns:a16="http://schemas.microsoft.com/office/drawing/2014/main" val="3679843461"/>
                    </a:ext>
                  </a:extLst>
                </a:gridCol>
                <a:gridCol w="604766">
                  <a:extLst>
                    <a:ext uri="{9D8B030D-6E8A-4147-A177-3AD203B41FA5}">
                      <a16:colId xmlns:a16="http://schemas.microsoft.com/office/drawing/2014/main" val="1968985225"/>
                    </a:ext>
                  </a:extLst>
                </a:gridCol>
                <a:gridCol w="612516">
                  <a:extLst>
                    <a:ext uri="{9D8B030D-6E8A-4147-A177-3AD203B41FA5}">
                      <a16:colId xmlns:a16="http://schemas.microsoft.com/office/drawing/2014/main" val="686139815"/>
                    </a:ext>
                  </a:extLst>
                </a:gridCol>
                <a:gridCol w="987787">
                  <a:extLst>
                    <a:ext uri="{9D8B030D-6E8A-4147-A177-3AD203B41FA5}">
                      <a16:colId xmlns:a16="http://schemas.microsoft.com/office/drawing/2014/main" val="1726952062"/>
                    </a:ext>
                  </a:extLst>
                </a:gridCol>
                <a:gridCol w="604766">
                  <a:extLst>
                    <a:ext uri="{9D8B030D-6E8A-4147-A177-3AD203B41FA5}">
                      <a16:colId xmlns:a16="http://schemas.microsoft.com/office/drawing/2014/main" val="2735635742"/>
                    </a:ext>
                  </a:extLst>
                </a:gridCol>
              </a:tblGrid>
              <a:tr h="911961">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T-2</a:t>
                      </a:r>
                      <a:r>
                        <a:rPr lang="zh-CN" altLang="en-US" sz="1200" b="1" kern="1200" dirty="0">
                          <a:solidFill>
                            <a:schemeClr val="lt1"/>
                          </a:solidFill>
                          <a:latin typeface="+mn-lt"/>
                          <a:ea typeface="+mn-ea"/>
                          <a:cs typeface="+mn-cs"/>
                        </a:rPr>
                        <a:t>至</a:t>
                      </a:r>
                      <a:r>
                        <a:rPr lang="en" sz="1200" b="1" kern="1200" dirty="0">
                          <a:solidFill>
                            <a:schemeClr val="lt1"/>
                          </a:solidFill>
                          <a:latin typeface="+mn-lt"/>
                          <a:ea typeface="+mn-ea"/>
                          <a:cs typeface="+mn-cs"/>
                        </a:rPr>
                        <a:t>T</a:t>
                      </a:r>
                      <a:r>
                        <a:rPr lang="zh-CN" altLang="en-US" sz="12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a:t>
                      </a:r>
                      <a:r>
                        <a:rPr lang="zh-CN" altLang="en-US" sz="12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a:t>
                      </a:r>
                      <a:r>
                        <a:rPr lang="zh-CN" altLang="en-US" sz="14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44589">
                <a:tc>
                  <a:txBody>
                    <a:bodyPr/>
                    <a:lstStyle/>
                    <a:p>
                      <a:pPr marL="0" algn="ctr" defTabSz="914400" rtl="0" eaLnBrk="1" fontAlgn="ctr" latinLnBrk="0" hangingPunct="1">
                        <a:buNone/>
                      </a:pPr>
                      <a:r>
                        <a:rPr lang="zh-CN" altLang="en-US" sz="1400" kern="1200" dirty="0">
                          <a:solidFill>
                            <a:schemeClr val="dk1"/>
                          </a:solidFill>
                          <a:latin typeface="+mn-lt"/>
                          <a:ea typeface="+mn-ea"/>
                          <a:cs typeface="+mn-cs"/>
                        </a:rPr>
                        <a:t>大于</a:t>
                      </a:r>
                      <a:r>
                        <a:rPr lang="en-US" altLang="zh-CN" sz="1400" kern="1200" dirty="0">
                          <a:solidFill>
                            <a:schemeClr val="dk1"/>
                          </a:solidFill>
                          <a:latin typeface="+mn-lt"/>
                          <a:ea typeface="+mn-ea"/>
                          <a:cs typeface="+mn-cs"/>
                        </a:rPr>
                        <a:t>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
        <p:nvSpPr>
          <p:cNvPr id="8" name="文本框 7">
            <a:extLst>
              <a:ext uri="{FF2B5EF4-FFF2-40B4-BE49-F238E27FC236}">
                <a16:creationId xmlns:a16="http://schemas.microsoft.com/office/drawing/2014/main" id="{819EDB03-D819-CC8F-775C-9F58680B93E9}"/>
              </a:ext>
            </a:extLst>
          </p:cNvPr>
          <p:cNvSpPr txBox="1"/>
          <p:nvPr/>
        </p:nvSpPr>
        <p:spPr>
          <a:xfrm>
            <a:off x="781747" y="174033"/>
            <a:ext cx="10570528" cy="728011"/>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endParaRPr kumimoji="1" lang="en-US" altLang="zh-CN" sz="4000" b="1" kern="1200" spc="300" dirty="0">
              <a:solidFill>
                <a:schemeClr val="tx1"/>
              </a:solidFill>
              <a:latin typeface="+mj-lt"/>
              <a:ea typeface="+mj-ea"/>
              <a:cs typeface="+mj-cs"/>
            </a:endParaRPr>
          </a:p>
        </p:txBody>
      </p:sp>
      <p:sp>
        <p:nvSpPr>
          <p:cNvPr id="10" name="文本框 9">
            <a:extLst>
              <a:ext uri="{FF2B5EF4-FFF2-40B4-BE49-F238E27FC236}">
                <a16:creationId xmlns:a16="http://schemas.microsoft.com/office/drawing/2014/main" id="{CF993356-80B2-04B5-1DE0-9BBACF6D3D3F}"/>
              </a:ext>
            </a:extLst>
          </p:cNvPr>
          <p:cNvSpPr txBox="1"/>
          <p:nvPr/>
        </p:nvSpPr>
        <p:spPr>
          <a:xfrm>
            <a:off x="781746" y="219964"/>
            <a:ext cx="10570528" cy="707886"/>
          </a:xfrm>
          <a:prstGeom prst="rect">
            <a:avLst/>
          </a:prstGeom>
          <a:noFill/>
        </p:spPr>
        <p:txBody>
          <a:bodyPr wrap="square" rtlCol="0">
            <a:spAutoFit/>
          </a:bodyPr>
          <a:lstStyle/>
          <a:p>
            <a:r>
              <a:rPr kumimoji="1" lang="en" altLang="zh-CN" sz="4000" b="1" spc="300" dirty="0">
                <a:latin typeface="+mj-lt"/>
                <a:ea typeface="+mj-ea"/>
                <a:cs typeface="+mj-cs"/>
              </a:rPr>
              <a:t>Difference</a:t>
            </a:r>
            <a:endParaRPr kumimoji="1" lang="zh-CN" altLang="en-US" sz="4000" b="1" spc="300" dirty="0">
              <a:latin typeface="+mj-lt"/>
              <a:ea typeface="+mj-ea"/>
              <a:cs typeface="+mj-cs"/>
            </a:endParaRPr>
          </a:p>
        </p:txBody>
      </p:sp>
    </p:spTree>
    <p:custDataLst>
      <p:tags r:id="rId1"/>
    </p:custData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Summary and Outlook </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04</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04</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28</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352657862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1E572-1E92-9F1A-B61A-327E8D0D75CA}"/>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sp>
        <p:nvSpPr>
          <p:cNvPr id="4" name="灯片编号占位符 3">
            <a:extLst>
              <a:ext uri="{FF2B5EF4-FFF2-40B4-BE49-F238E27FC236}">
                <a16:creationId xmlns:a16="http://schemas.microsoft.com/office/drawing/2014/main" id="{BCC1760C-69E9-68DE-5602-278D43F23809}"/>
              </a:ext>
            </a:extLst>
          </p:cNvPr>
          <p:cNvSpPr>
            <a:spLocks noGrp="1"/>
          </p:cNvSpPr>
          <p:nvPr>
            <p:ph type="sldNum" sz="quarter" idx="12"/>
          </p:nvPr>
        </p:nvSpPr>
        <p:spPr/>
        <p:txBody>
          <a:bodyPr/>
          <a:lstStyle/>
          <a:p>
            <a:fld id="{49AE70B2-8BF9-45C0-BB95-33D1B9D3A854}" type="slidenum">
              <a:rPr lang="zh-CN" altLang="en-US" smtClean="0"/>
              <a:t>29</a:t>
            </a:fld>
            <a:endParaRPr lang="zh-CN" altLang="en-US"/>
          </a:p>
        </p:txBody>
      </p:sp>
      <p:graphicFrame>
        <p:nvGraphicFramePr>
          <p:cNvPr id="7" name="表格 6">
            <a:extLst>
              <a:ext uri="{FF2B5EF4-FFF2-40B4-BE49-F238E27FC236}">
                <a16:creationId xmlns:a16="http://schemas.microsoft.com/office/drawing/2014/main" id="{0102DB0C-D751-0642-3CE4-6D35D0F876A3}"/>
              </a:ext>
            </a:extLst>
          </p:cNvPr>
          <p:cNvGraphicFramePr>
            <a:graphicFrameLocks noGrp="1"/>
          </p:cNvGraphicFramePr>
          <p:nvPr>
            <p:extLst>
              <p:ext uri="{D42A27DB-BD31-4B8C-83A1-F6EECF244321}">
                <p14:modId xmlns:p14="http://schemas.microsoft.com/office/powerpoint/2010/main" val="3806067508"/>
              </p:ext>
            </p:extLst>
          </p:nvPr>
        </p:nvGraphicFramePr>
        <p:xfrm>
          <a:off x="718372" y="1062764"/>
          <a:ext cx="10717138" cy="5260475"/>
        </p:xfrm>
        <a:graphic>
          <a:graphicData uri="http://schemas.openxmlformats.org/drawingml/2006/table">
            <a:tbl>
              <a:tblPr>
                <a:tableStyleId>{5C22544A-7EE6-4342-B048-85BDC9FD1C3A}</a:tableStyleId>
              </a:tblPr>
              <a:tblGrid>
                <a:gridCol w="1271331">
                  <a:extLst>
                    <a:ext uri="{9D8B030D-6E8A-4147-A177-3AD203B41FA5}">
                      <a16:colId xmlns:a16="http://schemas.microsoft.com/office/drawing/2014/main" val="393266915"/>
                    </a:ext>
                  </a:extLst>
                </a:gridCol>
                <a:gridCol w="1392519">
                  <a:extLst>
                    <a:ext uri="{9D8B030D-6E8A-4147-A177-3AD203B41FA5}">
                      <a16:colId xmlns:a16="http://schemas.microsoft.com/office/drawing/2014/main" val="3266350076"/>
                    </a:ext>
                  </a:extLst>
                </a:gridCol>
                <a:gridCol w="585361">
                  <a:extLst>
                    <a:ext uri="{9D8B030D-6E8A-4147-A177-3AD203B41FA5}">
                      <a16:colId xmlns:a16="http://schemas.microsoft.com/office/drawing/2014/main" val="1952458026"/>
                    </a:ext>
                  </a:extLst>
                </a:gridCol>
                <a:gridCol w="603653">
                  <a:extLst>
                    <a:ext uri="{9D8B030D-6E8A-4147-A177-3AD203B41FA5}">
                      <a16:colId xmlns:a16="http://schemas.microsoft.com/office/drawing/2014/main" val="1848138263"/>
                    </a:ext>
                  </a:extLst>
                </a:gridCol>
                <a:gridCol w="603653">
                  <a:extLst>
                    <a:ext uri="{9D8B030D-6E8A-4147-A177-3AD203B41FA5}">
                      <a16:colId xmlns:a16="http://schemas.microsoft.com/office/drawing/2014/main" val="2016064669"/>
                    </a:ext>
                  </a:extLst>
                </a:gridCol>
                <a:gridCol w="843743">
                  <a:extLst>
                    <a:ext uri="{9D8B030D-6E8A-4147-A177-3AD203B41FA5}">
                      <a16:colId xmlns:a16="http://schemas.microsoft.com/office/drawing/2014/main" val="1446487921"/>
                    </a:ext>
                  </a:extLst>
                </a:gridCol>
                <a:gridCol w="585361">
                  <a:extLst>
                    <a:ext uri="{9D8B030D-6E8A-4147-A177-3AD203B41FA5}">
                      <a16:colId xmlns:a16="http://schemas.microsoft.com/office/drawing/2014/main" val="3949818276"/>
                    </a:ext>
                  </a:extLst>
                </a:gridCol>
                <a:gridCol w="1502274">
                  <a:extLst>
                    <a:ext uri="{9D8B030D-6E8A-4147-A177-3AD203B41FA5}">
                      <a16:colId xmlns:a16="http://schemas.microsoft.com/office/drawing/2014/main" val="3389332841"/>
                    </a:ext>
                  </a:extLst>
                </a:gridCol>
                <a:gridCol w="585361">
                  <a:extLst>
                    <a:ext uri="{9D8B030D-6E8A-4147-A177-3AD203B41FA5}">
                      <a16:colId xmlns:a16="http://schemas.microsoft.com/office/drawing/2014/main" val="425311157"/>
                    </a:ext>
                  </a:extLst>
                </a:gridCol>
                <a:gridCol w="1371941">
                  <a:extLst>
                    <a:ext uri="{9D8B030D-6E8A-4147-A177-3AD203B41FA5}">
                      <a16:colId xmlns:a16="http://schemas.microsoft.com/office/drawing/2014/main" val="2355456949"/>
                    </a:ext>
                  </a:extLst>
                </a:gridCol>
                <a:gridCol w="1371941">
                  <a:extLst>
                    <a:ext uri="{9D8B030D-6E8A-4147-A177-3AD203B41FA5}">
                      <a16:colId xmlns:a16="http://schemas.microsoft.com/office/drawing/2014/main" val="3624570076"/>
                    </a:ext>
                  </a:extLst>
                </a:gridCol>
              </a:tblGrid>
              <a:tr h="149606">
                <a:tc>
                  <a:txBody>
                    <a:bodyPr/>
                    <a:lstStyle/>
                    <a:p>
                      <a:pPr algn="ctr" fontAlgn="ctr"/>
                      <a:r>
                        <a:rPr lang="zh-CN" altLang="en-US" sz="1000" b="1" u="none" strike="noStrike" dirty="0">
                          <a:effectLst/>
                        </a:rPr>
                        <a:t>证券代码</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证券名称</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转债盈亏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总盈亏</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股东配售比例</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正股市值</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1000" b="1" u="none" strike="noStrike" dirty="0">
                          <a:effectLst/>
                        </a:rPr>
                        <a:t>T-3</a:t>
                      </a:r>
                      <a:r>
                        <a:rPr lang="zh-CN" altLang="en-US" sz="1000" b="1" u="none" strike="noStrike" dirty="0">
                          <a:effectLst/>
                        </a:rPr>
                        <a:t>日至</a:t>
                      </a:r>
                      <a:r>
                        <a:rPr lang="en" sz="1000" b="1" u="none" strike="noStrike" dirty="0">
                          <a:effectLst/>
                        </a:rPr>
                        <a:t>T-5</a:t>
                      </a:r>
                      <a:r>
                        <a:rPr lang="zh-CN" altLang="en-US" sz="1000" b="1" u="none" strike="noStrike" dirty="0">
                          <a:effectLst/>
                        </a:rPr>
                        <a:t>日股价涨跌幅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安全边际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a:t>
                      </a:r>
                      <a:r>
                        <a:rPr lang="en" sz="1000" b="1" u="none" strike="noStrike" dirty="0">
                          <a:effectLst/>
                        </a:rPr>
                        <a:t>T-2</a:t>
                      </a:r>
                      <a:r>
                        <a:rPr lang="zh-CN" altLang="en-US" sz="1000" b="1" u="none" strike="noStrike" dirty="0">
                          <a:effectLst/>
                        </a:rPr>
                        <a:t>日至</a:t>
                      </a:r>
                      <a:r>
                        <a:rPr lang="en" sz="1000" b="1" u="none" strike="noStrike" dirty="0">
                          <a:effectLst/>
                        </a:rPr>
                        <a:t>T</a:t>
                      </a:r>
                      <a:r>
                        <a:rPr lang="zh-CN" altLang="en-US" sz="1000" b="1" u="none" strike="noStrike" dirty="0">
                          <a:effectLst/>
                        </a:rPr>
                        <a:t>日涨跌幅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可转债上市当天涨跌幅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14669595"/>
                  </a:ext>
                </a:extLst>
              </a:tr>
              <a:tr h="132005">
                <a:tc>
                  <a:txBody>
                    <a:bodyPr/>
                    <a:lstStyle/>
                    <a:p>
                      <a:pPr algn="ctr" fontAlgn="ctr"/>
                      <a:r>
                        <a:rPr lang="en-US" altLang="zh-CN" sz="700" u="none" strike="noStrike">
                          <a:effectLst/>
                        </a:rPr>
                        <a:t>('603608', '113589')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天创时尚</a:t>
                      </a:r>
                      <a:r>
                        <a:rPr lang="en-US" altLang="zh-CN" sz="700" u="none" strike="noStrike" dirty="0">
                          <a:effectLst/>
                        </a:rPr>
                        <a:t>', '</a:t>
                      </a:r>
                      <a:r>
                        <a:rPr lang="zh-CN" altLang="en-US" sz="700" u="none" strike="noStrike" dirty="0">
                          <a:effectLst/>
                        </a:rPr>
                        <a:t>天创转债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-1639.48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52.56%</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6.50%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5.71%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34931758"/>
                  </a:ext>
                </a:extLst>
              </a:tr>
              <a:tr h="124251">
                <a:tc>
                  <a:txBody>
                    <a:bodyPr/>
                    <a:lstStyle/>
                    <a:p>
                      <a:pPr algn="ctr" fontAlgn="ctr"/>
                      <a:r>
                        <a:rPr lang="en-US" altLang="zh-CN" sz="700" u="none" strike="noStrike">
                          <a:effectLst/>
                        </a:rPr>
                        <a:t>('002503', '128100')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搜于特</a:t>
                      </a:r>
                      <a:r>
                        <a:rPr lang="en-US" altLang="zh-CN" sz="700" u="none" strike="noStrike" dirty="0">
                          <a:effectLst/>
                        </a:rPr>
                        <a:t>', '</a:t>
                      </a:r>
                      <a:r>
                        <a:rPr lang="zh-CN" altLang="en-US" sz="700" u="none" strike="noStrike" dirty="0">
                          <a:effectLst/>
                        </a:rPr>
                        <a:t>搜特转债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-2849.92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9.33%</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172.25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14.08%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69260091"/>
                  </a:ext>
                </a:extLst>
              </a:tr>
              <a:tr h="124251">
                <a:tc>
                  <a:txBody>
                    <a:bodyPr/>
                    <a:lstStyle/>
                    <a:p>
                      <a:pPr algn="ctr" fontAlgn="ctr"/>
                      <a:r>
                        <a:rPr lang="en-US" altLang="zh-CN" sz="700" u="none" strike="noStrike">
                          <a:effectLst/>
                        </a:rPr>
                        <a:t>('002921', '128120')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联诚精密</a:t>
                      </a:r>
                      <a:r>
                        <a:rPr lang="en-US" altLang="zh-CN" sz="700" u="none" strike="noStrike">
                          <a:effectLst/>
                        </a:rPr>
                        <a:t>', '</a:t>
                      </a:r>
                      <a:r>
                        <a:rPr lang="zh-CN" altLang="en-US" sz="700" u="none" strike="noStrike">
                          <a:effectLst/>
                        </a:rPr>
                        <a:t>联诚转债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-990.46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-899.56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69.81%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20.30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01371685"/>
                  </a:ext>
                </a:extLst>
              </a:tr>
              <a:tr h="124251">
                <a:tc>
                  <a:txBody>
                    <a:bodyPr/>
                    <a:lstStyle/>
                    <a:p>
                      <a:pPr algn="ctr" fontAlgn="ctr"/>
                      <a:r>
                        <a:rPr lang="en-US" altLang="zh-CN" sz="700" u="none" strike="noStrike">
                          <a:effectLst/>
                        </a:rPr>
                        <a:t>('688676', '118019')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金盘科技</a:t>
                      </a:r>
                      <a:r>
                        <a:rPr lang="en-US" altLang="zh-CN" sz="700" u="none" strike="noStrike">
                          <a:effectLst/>
                        </a:rPr>
                        <a:t>', '</a:t>
                      </a:r>
                      <a:r>
                        <a:rPr lang="zh-CN" altLang="en-US" sz="700" u="none" strike="noStrike">
                          <a:effectLst/>
                        </a:rPr>
                        <a:t>金盘转债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326.98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-1468.38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67.46%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147.29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32.70%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17244306"/>
                  </a:ext>
                </a:extLst>
              </a:tr>
              <a:tr h="124251">
                <a:tc>
                  <a:txBody>
                    <a:bodyPr/>
                    <a:lstStyle/>
                    <a:p>
                      <a:pPr algn="ctr" fontAlgn="ctr"/>
                      <a:r>
                        <a:rPr lang="en-US" altLang="zh-CN" sz="700" u="none" strike="noStrike">
                          <a:effectLst/>
                        </a:rPr>
                        <a:t>('688096', '118016')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京源环保</a:t>
                      </a:r>
                      <a:r>
                        <a:rPr lang="en-US" altLang="zh-CN" sz="700" u="none" strike="noStrike">
                          <a:effectLst/>
                        </a:rPr>
                        <a:t>', '</a:t>
                      </a:r>
                      <a:r>
                        <a:rPr lang="zh-CN" altLang="en-US" sz="700" u="none" strike="noStrike">
                          <a:effectLst/>
                        </a:rPr>
                        <a:t>京源转债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-573.46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80064401"/>
                  </a:ext>
                </a:extLst>
              </a:tr>
              <a:tr h="124251">
                <a:tc>
                  <a:txBody>
                    <a:bodyPr/>
                    <a:lstStyle/>
                    <a:p>
                      <a:pPr algn="ctr" fontAlgn="ctr"/>
                      <a:r>
                        <a:rPr lang="en-US" altLang="zh-CN" sz="700" u="none" strike="noStrike">
                          <a:effectLst/>
                        </a:rPr>
                        <a:t>('002988', '127053')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豪美新材</a:t>
                      </a:r>
                      <a:r>
                        <a:rPr lang="en-US" altLang="zh-CN" sz="700" u="none" strike="noStrike">
                          <a:effectLst/>
                        </a:rPr>
                        <a:t>', '</a:t>
                      </a:r>
                      <a:r>
                        <a:rPr lang="zh-CN" altLang="en-US" sz="700" u="none" strike="noStrike">
                          <a:effectLst/>
                        </a:rPr>
                        <a:t>豪美转债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-546.48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51.16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48519861"/>
                  </a:ext>
                </a:extLst>
              </a:tr>
              <a:tr h="124251">
                <a:tc>
                  <a:txBody>
                    <a:bodyPr/>
                    <a:lstStyle/>
                    <a:p>
                      <a:pPr algn="ctr" fontAlgn="ctr"/>
                      <a:r>
                        <a:rPr lang="en-US" altLang="zh-CN" sz="700" u="none" strike="noStrike">
                          <a:effectLst/>
                        </a:rPr>
                        <a:t>('600496', '110086')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精工钢构</a:t>
                      </a:r>
                      <a:r>
                        <a:rPr lang="en-US" altLang="zh-CN" sz="700" u="none" strike="noStrike">
                          <a:effectLst/>
                        </a:rPr>
                        <a:t>', '</a:t>
                      </a:r>
                      <a:r>
                        <a:rPr lang="zh-CN" altLang="en-US" sz="700" u="none" strike="noStrike">
                          <a:effectLst/>
                        </a:rPr>
                        <a:t>精工转债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-538.07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99379474"/>
                  </a:ext>
                </a:extLst>
              </a:tr>
              <a:tr h="124251">
                <a:tc>
                  <a:txBody>
                    <a:bodyPr/>
                    <a:lstStyle/>
                    <a:p>
                      <a:pPr algn="ctr" fontAlgn="ctr"/>
                      <a:r>
                        <a:rPr lang="en-US" altLang="zh-CN" sz="700" u="none" strike="noStrike">
                          <a:effectLst/>
                        </a:rPr>
                        <a:t>('300305', '123144')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裕兴股份</a:t>
                      </a:r>
                      <a:r>
                        <a:rPr lang="en-US" altLang="zh-CN" sz="700" u="none" strike="noStrike">
                          <a:effectLst/>
                        </a:rPr>
                        <a:t>', '</a:t>
                      </a:r>
                      <a:r>
                        <a:rPr lang="zh-CN" altLang="en-US" sz="700" u="none" strike="noStrike">
                          <a:effectLst/>
                        </a:rPr>
                        <a:t>裕兴转债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-760.05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82943390"/>
                  </a:ext>
                </a:extLst>
              </a:tr>
              <a:tr h="124251">
                <a:tc>
                  <a:txBody>
                    <a:bodyPr/>
                    <a:lstStyle/>
                    <a:p>
                      <a:pPr algn="ctr" fontAlgn="ctr"/>
                      <a:r>
                        <a:rPr lang="en-US" altLang="zh-CN" sz="700" u="none" strike="noStrike">
                          <a:effectLst/>
                        </a:rPr>
                        <a:t>('300818', '123127')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耐普矿机</a:t>
                      </a:r>
                      <a:r>
                        <a:rPr lang="en-US" altLang="zh-CN" sz="700" u="none" strike="noStrike">
                          <a:effectLst/>
                        </a:rPr>
                        <a:t>', '</a:t>
                      </a:r>
                      <a:r>
                        <a:rPr lang="zh-CN" altLang="en-US" sz="700" u="none" strike="noStrike">
                          <a:effectLst/>
                        </a:rPr>
                        <a:t>耐普转债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-713.75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-480.35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63038627"/>
                  </a:ext>
                </a:extLst>
              </a:tr>
              <a:tr h="124251">
                <a:tc>
                  <a:txBody>
                    <a:bodyPr/>
                    <a:lstStyle/>
                    <a:p>
                      <a:pPr algn="ctr" fontAlgn="ctr"/>
                      <a:r>
                        <a:rPr lang="en-US" altLang="zh-CN" sz="700" u="none" strike="noStrike">
                          <a:effectLst/>
                        </a:rPr>
                        <a:t>('603609', '113647')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禾丰股份</a:t>
                      </a:r>
                      <a:r>
                        <a:rPr lang="en-US" altLang="zh-CN" sz="700" u="none" strike="noStrike">
                          <a:effectLst/>
                        </a:rPr>
                        <a:t>', '</a:t>
                      </a:r>
                      <a:r>
                        <a:rPr lang="zh-CN" altLang="en-US" sz="700" u="none" strike="noStrike">
                          <a:effectLst/>
                        </a:rPr>
                        <a:t>禾丰转债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-683.28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-527.79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9502981"/>
                  </a:ext>
                </a:extLst>
              </a:tr>
              <a:tr h="124251">
                <a:tc>
                  <a:txBody>
                    <a:bodyPr/>
                    <a:lstStyle/>
                    <a:p>
                      <a:pPr algn="ctr" fontAlgn="ctr"/>
                      <a:r>
                        <a:rPr lang="en-US" altLang="zh-CN" sz="700" u="none" strike="noStrike">
                          <a:effectLst/>
                        </a:rPr>
                        <a:t>('300778', '123136')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新城市</a:t>
                      </a:r>
                      <a:r>
                        <a:rPr lang="en-US" altLang="zh-CN" sz="700" u="none" strike="noStrike">
                          <a:effectLst/>
                        </a:rPr>
                        <a:t>', '</a:t>
                      </a:r>
                      <a:r>
                        <a:rPr lang="zh-CN" altLang="en-US" sz="700" u="none" strike="noStrike">
                          <a:effectLst/>
                        </a:rPr>
                        <a:t>城市转债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-431.96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943868993"/>
                  </a:ext>
                </a:extLst>
              </a:tr>
              <a:tr h="124251">
                <a:tc>
                  <a:txBody>
                    <a:bodyPr/>
                    <a:lstStyle/>
                    <a:p>
                      <a:pPr algn="ctr" fontAlgn="ctr"/>
                      <a:r>
                        <a:rPr lang="en-US" altLang="zh-CN" sz="700" u="none" strike="noStrike">
                          <a:effectLst/>
                        </a:rPr>
                        <a:t>('300776', '123121')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帝尔激光</a:t>
                      </a:r>
                      <a:r>
                        <a:rPr lang="en-US" altLang="zh-CN" sz="700" u="none" strike="noStrike">
                          <a:effectLst/>
                        </a:rPr>
                        <a:t>', '</a:t>
                      </a:r>
                      <a:r>
                        <a:rPr lang="zh-CN" altLang="en-US" sz="700" u="none" strike="noStrike">
                          <a:effectLst/>
                        </a:rPr>
                        <a:t>帝尔转债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-2755.24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-2372.77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205.40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252033280"/>
                  </a:ext>
                </a:extLst>
              </a:tr>
              <a:tr h="124251">
                <a:tc>
                  <a:txBody>
                    <a:bodyPr/>
                    <a:lstStyle/>
                    <a:p>
                      <a:pPr algn="ctr" fontAlgn="ctr"/>
                      <a:r>
                        <a:rPr lang="en-US" altLang="zh-CN" sz="700" u="none" strike="noStrike">
                          <a:effectLst/>
                        </a:rPr>
                        <a:t>('000589', '127063')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贵州轮胎</a:t>
                      </a:r>
                      <a:r>
                        <a:rPr lang="en-US" altLang="zh-CN" sz="700" u="none" strike="noStrike">
                          <a:effectLst/>
                        </a:rPr>
                        <a:t>', '</a:t>
                      </a:r>
                      <a:r>
                        <a:rPr lang="zh-CN" altLang="en-US" sz="700" u="none" strike="noStrike">
                          <a:effectLst/>
                        </a:rPr>
                        <a:t>贵轮转债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-328.36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-191.12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01282700"/>
                  </a:ext>
                </a:extLst>
              </a:tr>
              <a:tr h="124251">
                <a:tc>
                  <a:txBody>
                    <a:bodyPr/>
                    <a:lstStyle/>
                    <a:p>
                      <a:pPr algn="ctr" fontAlgn="ctr"/>
                      <a:r>
                        <a:rPr lang="en-US" altLang="zh-CN" sz="700" u="none" strike="noStrike">
                          <a:effectLst/>
                        </a:rPr>
                        <a:t>('603499', '113566')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翔港科技</a:t>
                      </a:r>
                      <a:r>
                        <a:rPr lang="en-US" altLang="zh-CN" sz="700" u="none" strike="noStrike">
                          <a:effectLst/>
                        </a:rPr>
                        <a:t>', '</a:t>
                      </a:r>
                      <a:r>
                        <a:rPr lang="zh-CN" altLang="en-US" sz="700" u="none" strike="noStrike">
                          <a:effectLst/>
                        </a:rPr>
                        <a:t>翔港转债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-1286.70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-915.33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870017153"/>
                  </a:ext>
                </a:extLst>
              </a:tr>
              <a:tr h="124251">
                <a:tc>
                  <a:txBody>
                    <a:bodyPr/>
                    <a:lstStyle/>
                    <a:p>
                      <a:pPr algn="ctr" fontAlgn="ctr"/>
                      <a:r>
                        <a:rPr lang="en-US" altLang="zh-CN" sz="700" u="none" strike="noStrike">
                          <a:effectLst/>
                        </a:rPr>
                        <a:t>('603136', '113564')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天目湖</a:t>
                      </a:r>
                      <a:r>
                        <a:rPr lang="en-US" altLang="zh-CN" sz="700" u="none" strike="noStrike">
                          <a:effectLst/>
                        </a:rPr>
                        <a:t>', '</a:t>
                      </a:r>
                      <a:r>
                        <a:rPr lang="zh-CN" altLang="en-US" sz="700" u="none" strike="noStrike">
                          <a:effectLst/>
                        </a:rPr>
                        <a:t>天目转债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-1064.51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-837.78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28.10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04147684"/>
                  </a:ext>
                </a:extLst>
              </a:tr>
              <a:tr h="124251">
                <a:tc>
                  <a:txBody>
                    <a:bodyPr/>
                    <a:lstStyle/>
                    <a:p>
                      <a:pPr algn="ctr" fontAlgn="ctr"/>
                      <a:r>
                        <a:rPr lang="en-US" altLang="zh-CN" sz="700" u="none" strike="noStrike">
                          <a:effectLst/>
                        </a:rPr>
                        <a:t>('603535', '113656')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嘉诚国际</a:t>
                      </a:r>
                      <a:r>
                        <a:rPr lang="en-US" altLang="zh-CN" sz="700" u="none" strike="noStrike">
                          <a:effectLst/>
                        </a:rPr>
                        <a:t>', '</a:t>
                      </a:r>
                      <a:r>
                        <a:rPr lang="zh-CN" altLang="en-US" sz="700" u="none" strike="noStrike">
                          <a:effectLst/>
                        </a:rPr>
                        <a:t>嘉诚转债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-486.00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7839807"/>
                  </a:ext>
                </a:extLst>
              </a:tr>
              <a:tr h="124251">
                <a:tc>
                  <a:txBody>
                    <a:bodyPr/>
                    <a:lstStyle/>
                    <a:p>
                      <a:pPr algn="ctr" fontAlgn="ctr"/>
                      <a:r>
                        <a:rPr lang="en-US" altLang="zh-CN" sz="700" u="none" strike="noStrike">
                          <a:effectLst/>
                        </a:rPr>
                        <a:t>('605189', '111005')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富春染织</a:t>
                      </a:r>
                      <a:r>
                        <a:rPr lang="en-US" altLang="zh-CN" sz="700" u="none" strike="noStrike">
                          <a:effectLst/>
                        </a:rPr>
                        <a:t>', '</a:t>
                      </a:r>
                      <a:r>
                        <a:rPr lang="zh-CN" altLang="en-US" sz="700" u="none" strike="noStrike">
                          <a:effectLst/>
                        </a:rPr>
                        <a:t>富春转债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264.97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-192.06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26.50%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8886798"/>
                  </a:ext>
                </a:extLst>
              </a:tr>
              <a:tr h="124251">
                <a:tc>
                  <a:txBody>
                    <a:bodyPr/>
                    <a:lstStyle/>
                    <a:p>
                      <a:pPr algn="ctr" fontAlgn="ctr"/>
                      <a:r>
                        <a:rPr lang="en-US" altLang="zh-CN" sz="700" u="none" strike="noStrike">
                          <a:effectLst/>
                        </a:rPr>
                        <a:t>('002931', '128143')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锋龙股份</a:t>
                      </a:r>
                      <a:r>
                        <a:rPr lang="en-US" altLang="zh-CN" sz="700" u="none" strike="noStrike">
                          <a:effectLst/>
                        </a:rPr>
                        <a:t>', '</a:t>
                      </a:r>
                      <a:r>
                        <a:rPr lang="zh-CN" altLang="en-US" sz="700" u="none" strike="noStrike">
                          <a:effectLst/>
                        </a:rPr>
                        <a:t>锋龙转债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-883.49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-888.42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20329227"/>
                  </a:ext>
                </a:extLst>
              </a:tr>
              <a:tr h="124251">
                <a:tc>
                  <a:txBody>
                    <a:bodyPr/>
                    <a:lstStyle/>
                    <a:p>
                      <a:pPr algn="ctr" fontAlgn="ctr"/>
                      <a:r>
                        <a:rPr lang="en-US" altLang="zh-CN" sz="700" u="none" strike="noStrike">
                          <a:effectLst/>
                        </a:rPr>
                        <a:t>('688590', '118021')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新致软件</a:t>
                      </a:r>
                      <a:r>
                        <a:rPr lang="en-US" altLang="zh-CN" sz="700" u="none" strike="noStrike">
                          <a:effectLst/>
                        </a:rPr>
                        <a:t>', '</a:t>
                      </a:r>
                      <a:r>
                        <a:rPr lang="zh-CN" altLang="en-US" sz="700" u="none" strike="noStrike">
                          <a:effectLst/>
                        </a:rPr>
                        <a:t>新致转债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-444.44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27668981"/>
                  </a:ext>
                </a:extLst>
              </a:tr>
              <a:tr h="124251">
                <a:tc>
                  <a:txBody>
                    <a:bodyPr/>
                    <a:lstStyle/>
                    <a:p>
                      <a:pPr algn="ctr" fontAlgn="ctr"/>
                      <a:r>
                        <a:rPr lang="en-US" altLang="zh-CN" sz="700" u="none" strike="noStrike">
                          <a:effectLst/>
                        </a:rPr>
                        <a:t>('300057', '123085')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万顺新材</a:t>
                      </a:r>
                      <a:r>
                        <a:rPr lang="en-US" altLang="zh-CN" sz="700" u="none" strike="noStrike">
                          <a:effectLst/>
                        </a:rPr>
                        <a:t>', '</a:t>
                      </a:r>
                      <a:r>
                        <a:rPr lang="zh-CN" altLang="en-US" sz="700" u="none" strike="noStrike">
                          <a:effectLst/>
                        </a:rPr>
                        <a:t>万顺转</a:t>
                      </a:r>
                      <a:r>
                        <a:rPr lang="en-US" altLang="zh-CN" sz="700" u="none" strike="noStrike">
                          <a:effectLst/>
                        </a:rPr>
                        <a:t>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-411.63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42.02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1234048"/>
                  </a:ext>
                </a:extLst>
              </a:tr>
              <a:tr h="124251">
                <a:tc>
                  <a:txBody>
                    <a:bodyPr/>
                    <a:lstStyle/>
                    <a:p>
                      <a:pPr algn="ctr" fontAlgn="ctr"/>
                      <a:r>
                        <a:rPr lang="en-US" altLang="zh-CN" sz="700" u="none" strike="noStrike">
                          <a:effectLst/>
                        </a:rPr>
                        <a:t>('603585', '113640')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苏利股份</a:t>
                      </a:r>
                      <a:r>
                        <a:rPr lang="en-US" altLang="zh-CN" sz="700" u="none" strike="noStrike">
                          <a:effectLst/>
                        </a:rPr>
                        <a:t>', '</a:t>
                      </a:r>
                      <a:r>
                        <a:rPr lang="zh-CN" altLang="en-US" sz="700" u="none" strike="noStrike">
                          <a:effectLst/>
                        </a:rPr>
                        <a:t>苏利转债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-338.40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-193.52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7.88%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91530942"/>
                  </a:ext>
                </a:extLst>
              </a:tr>
              <a:tr h="124251">
                <a:tc>
                  <a:txBody>
                    <a:bodyPr/>
                    <a:lstStyle/>
                    <a:p>
                      <a:pPr algn="ctr" fontAlgn="ctr"/>
                      <a:r>
                        <a:rPr lang="en-US" altLang="zh-CN" sz="700" u="none" strike="noStrike">
                          <a:effectLst/>
                        </a:rPr>
                        <a:t>('301002', '123159')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崧盛股份</a:t>
                      </a:r>
                      <a:r>
                        <a:rPr lang="en-US" altLang="zh-CN" sz="700" u="none" strike="noStrike">
                          <a:effectLst/>
                        </a:rPr>
                        <a:t>', '</a:t>
                      </a:r>
                      <a:r>
                        <a:rPr lang="zh-CN" altLang="en-US" sz="700" u="none" strike="noStrike">
                          <a:effectLst/>
                        </a:rPr>
                        <a:t>崧盛转债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51885730"/>
                  </a:ext>
                </a:extLst>
              </a:tr>
              <a:tr h="124251">
                <a:tc>
                  <a:txBody>
                    <a:bodyPr/>
                    <a:lstStyle/>
                    <a:p>
                      <a:pPr algn="ctr" fontAlgn="ctr"/>
                      <a:r>
                        <a:rPr lang="en-US" altLang="zh-CN" sz="700" u="none" strike="noStrike">
                          <a:effectLst/>
                        </a:rPr>
                        <a:t>('600075', '110087')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新疆天业</a:t>
                      </a:r>
                      <a:r>
                        <a:rPr lang="en-US" altLang="zh-CN" sz="700" u="none" strike="noStrike">
                          <a:effectLst/>
                        </a:rPr>
                        <a:t>', '</a:t>
                      </a:r>
                      <a:r>
                        <a:rPr lang="zh-CN" altLang="en-US" sz="700" u="none" strike="noStrike">
                          <a:effectLst/>
                        </a:rPr>
                        <a:t>天业转债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-333.44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-153.92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75.62%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116.95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00546222"/>
                  </a:ext>
                </a:extLst>
              </a:tr>
              <a:tr h="124251">
                <a:tc>
                  <a:txBody>
                    <a:bodyPr/>
                    <a:lstStyle/>
                    <a:p>
                      <a:pPr algn="ctr" fontAlgn="ctr"/>
                      <a:r>
                        <a:rPr lang="en-US" altLang="zh-CN" sz="700" u="none" strike="noStrike">
                          <a:effectLst/>
                        </a:rPr>
                        <a:t>('601366', '113033')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利群股份</a:t>
                      </a:r>
                      <a:r>
                        <a:rPr lang="en-US" altLang="zh-CN" sz="700" u="none" strike="noStrike">
                          <a:effectLst/>
                        </a:rPr>
                        <a:t>', '</a:t>
                      </a:r>
                      <a:r>
                        <a:rPr lang="zh-CN" altLang="en-US" sz="700" u="none" strike="noStrike">
                          <a:effectLst/>
                        </a:rPr>
                        <a:t>利群转债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-284.34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-195.67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23922008"/>
                  </a:ext>
                </a:extLst>
              </a:tr>
              <a:tr h="124251">
                <a:tc>
                  <a:txBody>
                    <a:bodyPr/>
                    <a:lstStyle/>
                    <a:p>
                      <a:pPr algn="ctr" fontAlgn="ctr"/>
                      <a:r>
                        <a:rPr lang="en-US" altLang="zh-CN" sz="700" u="none" strike="noStrike">
                          <a:effectLst/>
                        </a:rPr>
                        <a:t>('300607', '123101')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拓斯达</a:t>
                      </a:r>
                      <a:r>
                        <a:rPr lang="en-US" altLang="zh-CN" sz="700" u="none" strike="noStrike">
                          <a:effectLst/>
                        </a:rPr>
                        <a:t>', '</a:t>
                      </a:r>
                      <a:r>
                        <a:rPr lang="zh-CN" altLang="en-US" sz="700" u="none" strike="noStrike">
                          <a:effectLst/>
                        </a:rPr>
                        <a:t>拓斯转债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-1351.55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-1276.85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83321890"/>
                  </a:ext>
                </a:extLst>
              </a:tr>
              <a:tr h="124251">
                <a:tc>
                  <a:txBody>
                    <a:bodyPr/>
                    <a:lstStyle/>
                    <a:p>
                      <a:pPr algn="ctr" fontAlgn="ctr"/>
                      <a:r>
                        <a:rPr lang="en-US" altLang="zh-CN" sz="700" u="none" strike="noStrike">
                          <a:effectLst/>
                        </a:rPr>
                        <a:t>('002557', '128135')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洽洽食品</a:t>
                      </a:r>
                      <a:r>
                        <a:rPr lang="en-US" altLang="zh-CN" sz="700" u="none" strike="noStrike">
                          <a:effectLst/>
                        </a:rPr>
                        <a:t>', '</a:t>
                      </a:r>
                      <a:r>
                        <a:rPr lang="zh-CN" altLang="en-US" sz="700" u="none" strike="noStrike">
                          <a:effectLst/>
                        </a:rPr>
                        <a:t>洽洽转债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-2006.81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-1814.61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305.42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903719475"/>
                  </a:ext>
                </a:extLst>
              </a:tr>
              <a:tr h="124251">
                <a:tc>
                  <a:txBody>
                    <a:bodyPr/>
                    <a:lstStyle/>
                    <a:p>
                      <a:pPr algn="ctr" fontAlgn="ctr"/>
                      <a:r>
                        <a:rPr lang="en-US" altLang="zh-CN" sz="700" u="none" strike="noStrike">
                          <a:effectLst/>
                        </a:rPr>
                        <a:t>('300283', '123141')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温州宏丰</a:t>
                      </a:r>
                      <a:r>
                        <a:rPr lang="en-US" altLang="zh-CN" sz="700" u="none" strike="noStrike">
                          <a:effectLst/>
                        </a:rPr>
                        <a:t>', '</a:t>
                      </a:r>
                      <a:r>
                        <a:rPr lang="zh-CN" altLang="en-US" sz="700" u="none" strike="noStrike">
                          <a:effectLst/>
                        </a:rPr>
                        <a:t>宏丰转债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20469733"/>
                  </a:ext>
                </a:extLst>
              </a:tr>
              <a:tr h="124251">
                <a:tc>
                  <a:txBody>
                    <a:bodyPr/>
                    <a:lstStyle/>
                    <a:p>
                      <a:pPr algn="ctr" fontAlgn="ctr"/>
                      <a:r>
                        <a:rPr lang="en-US" altLang="zh-CN" sz="700" u="none" strike="noStrike">
                          <a:effectLst/>
                        </a:rPr>
                        <a:t>('601108', '113043')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财通证券</a:t>
                      </a:r>
                      <a:r>
                        <a:rPr lang="en-US" altLang="zh-CN" sz="700" u="none" strike="noStrike">
                          <a:effectLst/>
                        </a:rPr>
                        <a:t>', '</a:t>
                      </a:r>
                      <a:r>
                        <a:rPr lang="zh-CN" altLang="en-US" sz="700" u="none" strike="noStrike">
                          <a:effectLst/>
                        </a:rPr>
                        <a:t>财通转债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-930.92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71.71%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473.03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839548330"/>
                  </a:ext>
                </a:extLst>
              </a:tr>
              <a:tr h="124251">
                <a:tc>
                  <a:txBody>
                    <a:bodyPr/>
                    <a:lstStyle/>
                    <a:p>
                      <a:pPr algn="ctr" fontAlgn="ctr"/>
                      <a:r>
                        <a:rPr lang="en-US" altLang="zh-CN" sz="700" u="none" strike="noStrike">
                          <a:effectLst/>
                        </a:rPr>
                        <a:t>('603901', '113654')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永创智能</a:t>
                      </a:r>
                      <a:r>
                        <a:rPr lang="en-US" altLang="zh-CN" sz="700" u="none" strike="noStrike">
                          <a:effectLst/>
                        </a:rPr>
                        <a:t>', '</a:t>
                      </a:r>
                      <a:r>
                        <a:rPr lang="zh-CN" altLang="en-US" sz="700" u="none" strike="noStrike">
                          <a:effectLst/>
                        </a:rPr>
                        <a:t>永</a:t>
                      </a:r>
                      <a:r>
                        <a:rPr lang="en-US" altLang="zh-CN" sz="700" u="none" strike="noStrike">
                          <a:effectLst/>
                        </a:rPr>
                        <a:t>02</a:t>
                      </a:r>
                      <a:r>
                        <a:rPr lang="zh-CN" altLang="en-US" sz="700" u="none" strike="noStrike">
                          <a:effectLst/>
                        </a:rPr>
                        <a:t>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-873.50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-657.81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2482614"/>
                  </a:ext>
                </a:extLst>
              </a:tr>
              <a:tr h="124251">
                <a:tc>
                  <a:txBody>
                    <a:bodyPr/>
                    <a:lstStyle/>
                    <a:p>
                      <a:pPr algn="ctr" fontAlgn="ctr"/>
                      <a:r>
                        <a:rPr lang="en-US" altLang="zh-CN" sz="700" u="none" strike="noStrike">
                          <a:effectLst/>
                        </a:rPr>
                        <a:t>('000411', '127028')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英特集团</a:t>
                      </a:r>
                      <a:r>
                        <a:rPr lang="en-US" altLang="zh-CN" sz="700" u="none" strike="noStrike">
                          <a:effectLst/>
                        </a:rPr>
                        <a:t>', '</a:t>
                      </a:r>
                      <a:r>
                        <a:rPr lang="zh-CN" altLang="en-US" sz="700" u="none" strike="noStrike">
                          <a:effectLst/>
                        </a:rPr>
                        <a:t>英特转债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-616.58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-687.80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64345188"/>
                  </a:ext>
                </a:extLst>
              </a:tr>
              <a:tr h="124251">
                <a:tc>
                  <a:txBody>
                    <a:bodyPr/>
                    <a:lstStyle/>
                    <a:p>
                      <a:pPr algn="ctr" fontAlgn="ctr"/>
                      <a:r>
                        <a:rPr lang="en-US" altLang="zh-CN" sz="700" u="none" strike="noStrike">
                          <a:effectLst/>
                        </a:rPr>
                        <a:t>('603363', '113620')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傲农生物</a:t>
                      </a:r>
                      <a:r>
                        <a:rPr lang="en-US" altLang="zh-CN" sz="700" u="none" strike="noStrike">
                          <a:effectLst/>
                        </a:rPr>
                        <a:t>', '</a:t>
                      </a:r>
                      <a:r>
                        <a:rPr lang="zh-CN" altLang="en-US" sz="700" u="none" strike="noStrike">
                          <a:effectLst/>
                        </a:rPr>
                        <a:t>傲农转债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49.59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-732.60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2749357"/>
                  </a:ext>
                </a:extLst>
              </a:tr>
              <a:tr h="124251">
                <a:tc>
                  <a:txBody>
                    <a:bodyPr/>
                    <a:lstStyle/>
                    <a:p>
                      <a:pPr algn="ctr" fontAlgn="ctr"/>
                      <a:r>
                        <a:rPr lang="en-US" altLang="zh-CN" sz="700" u="none" strike="noStrike">
                          <a:effectLst/>
                        </a:rPr>
                        <a:t>('300190', '123049')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维尔利</a:t>
                      </a:r>
                      <a:r>
                        <a:rPr lang="en-US" altLang="zh-CN" sz="700" u="none" strike="noStrike">
                          <a:effectLst/>
                        </a:rPr>
                        <a:t>', '</a:t>
                      </a:r>
                      <a:r>
                        <a:rPr lang="zh-CN" altLang="en-US" sz="700" u="none" strike="noStrike">
                          <a:effectLst/>
                        </a:rPr>
                        <a:t>维尔转债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-349.64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27677775"/>
                  </a:ext>
                </a:extLst>
              </a:tr>
              <a:tr h="124251">
                <a:tc>
                  <a:txBody>
                    <a:bodyPr/>
                    <a:lstStyle/>
                    <a:p>
                      <a:pPr algn="ctr" fontAlgn="ctr"/>
                      <a:r>
                        <a:rPr lang="en-US" altLang="zh-CN" sz="700" u="none" strike="noStrike">
                          <a:effectLst/>
                        </a:rPr>
                        <a:t>('600711', '110066')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盛屯矿业</a:t>
                      </a:r>
                      <a:r>
                        <a:rPr lang="en-US" altLang="zh-CN" sz="700" u="none" strike="noStrike">
                          <a:effectLst/>
                        </a:rPr>
                        <a:t>', '</a:t>
                      </a:r>
                      <a:r>
                        <a:rPr lang="zh-CN" altLang="en-US" sz="700" u="none" strike="noStrike">
                          <a:effectLst/>
                        </a:rPr>
                        <a:t>盛屯转债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-278.50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112.17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13619607"/>
                  </a:ext>
                </a:extLst>
              </a:tr>
              <a:tr h="124251">
                <a:tc>
                  <a:txBody>
                    <a:bodyPr/>
                    <a:lstStyle/>
                    <a:p>
                      <a:pPr algn="ctr" fontAlgn="ctr"/>
                      <a:r>
                        <a:rPr lang="en-US" altLang="zh-CN" sz="700" u="none" strike="noStrike">
                          <a:effectLst/>
                        </a:rPr>
                        <a:t>('688689', '118011')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银河微电</a:t>
                      </a:r>
                      <a:r>
                        <a:rPr lang="en-US" altLang="zh-CN" sz="700" u="none" strike="noStrike">
                          <a:effectLst/>
                        </a:rPr>
                        <a:t>', '</a:t>
                      </a:r>
                      <a:r>
                        <a:rPr lang="zh-CN" altLang="en-US" sz="700" u="none" strike="noStrike">
                          <a:effectLst/>
                        </a:rPr>
                        <a:t>银微转债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-605.55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40.09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98666095"/>
                  </a:ext>
                </a:extLst>
              </a:tr>
              <a:tr h="124251">
                <a:tc>
                  <a:txBody>
                    <a:bodyPr/>
                    <a:lstStyle/>
                    <a:p>
                      <a:pPr algn="ctr" fontAlgn="ctr"/>
                      <a:r>
                        <a:rPr lang="en-US" altLang="zh-CN" sz="700" u="none" strike="noStrike">
                          <a:effectLst/>
                        </a:rPr>
                        <a:t>('601677', '113025')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明泰铝业</a:t>
                      </a:r>
                      <a:r>
                        <a:rPr lang="en-US" altLang="zh-CN" sz="700" u="none" strike="noStrike">
                          <a:effectLst/>
                        </a:rPr>
                        <a:t>', '</a:t>
                      </a:r>
                      <a:r>
                        <a:rPr lang="zh-CN" altLang="en-US" sz="700" u="none" strike="noStrike">
                          <a:effectLst/>
                        </a:rPr>
                        <a:t>明泰转债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-317.18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68.84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196822380"/>
                  </a:ext>
                </a:extLst>
              </a:tr>
              <a:tr h="124251">
                <a:tc>
                  <a:txBody>
                    <a:bodyPr/>
                    <a:lstStyle/>
                    <a:p>
                      <a:pPr algn="ctr" fontAlgn="ctr"/>
                      <a:r>
                        <a:rPr lang="en-US" altLang="zh-CN" sz="700" u="none" strike="noStrike">
                          <a:effectLst/>
                        </a:rPr>
                        <a:t>('002775', '128127')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文科园林</a:t>
                      </a:r>
                      <a:r>
                        <a:rPr lang="en-US" altLang="zh-CN" sz="700" u="none" strike="noStrike">
                          <a:effectLst/>
                        </a:rPr>
                        <a:t>', '</a:t>
                      </a:r>
                      <a:r>
                        <a:rPr lang="zh-CN" altLang="en-US" sz="700" u="none" strike="noStrike">
                          <a:effectLst/>
                        </a:rPr>
                        <a:t>文科转债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-172.44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29.74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114492215"/>
                  </a:ext>
                </a:extLst>
              </a:tr>
              <a:tr h="124251">
                <a:tc>
                  <a:txBody>
                    <a:bodyPr/>
                    <a:lstStyle/>
                    <a:p>
                      <a:pPr algn="ctr" fontAlgn="ctr"/>
                      <a:r>
                        <a:rPr lang="en-US" altLang="zh-CN" sz="700" u="none" strike="noStrike">
                          <a:effectLst/>
                        </a:rPr>
                        <a:t>('601963', '113056')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重庆银行</a:t>
                      </a:r>
                      <a:r>
                        <a:rPr lang="en-US" altLang="zh-CN" sz="700" u="none" strike="noStrike">
                          <a:effectLst/>
                        </a:rPr>
                        <a:t>', '</a:t>
                      </a:r>
                      <a:r>
                        <a:rPr lang="zh-CN" altLang="en-US" sz="700" u="none" strike="noStrike">
                          <a:effectLst/>
                        </a:rPr>
                        <a:t>重银转债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-100.76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329.73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52736163"/>
                  </a:ext>
                </a:extLst>
              </a:tr>
              <a:tr h="124251">
                <a:tc>
                  <a:txBody>
                    <a:bodyPr/>
                    <a:lstStyle/>
                    <a:p>
                      <a:pPr algn="ctr" fontAlgn="ctr"/>
                      <a:r>
                        <a:rPr lang="en-US" altLang="zh-CN" sz="700" u="none" strike="noStrike">
                          <a:effectLst/>
                        </a:rPr>
                        <a:t>('002997', '127065')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瑞鹄模具</a:t>
                      </a:r>
                      <a:r>
                        <a:rPr lang="en-US" altLang="zh-CN" sz="700" u="none" strike="noStrike">
                          <a:effectLst/>
                        </a:rPr>
                        <a:t>', '</a:t>
                      </a:r>
                      <a:r>
                        <a:rPr lang="zh-CN" altLang="en-US" sz="700" u="none" strike="noStrike">
                          <a:effectLst/>
                        </a:rPr>
                        <a:t>瑞鹄转债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82.48%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2693991"/>
                  </a:ext>
                </a:extLst>
              </a:tr>
              <a:tr h="124251">
                <a:tc>
                  <a:txBody>
                    <a:bodyPr/>
                    <a:lstStyle/>
                    <a:p>
                      <a:pPr algn="ctr" fontAlgn="ctr"/>
                      <a:r>
                        <a:rPr lang="en-US" altLang="zh-CN" sz="700" u="none" strike="noStrike">
                          <a:effectLst/>
                        </a:rPr>
                        <a:t>('300243', '123126')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瑞丰高材</a:t>
                      </a:r>
                      <a:r>
                        <a:rPr lang="en-US" altLang="zh-CN" sz="700" u="none" strike="noStrike">
                          <a:effectLst/>
                        </a:rPr>
                        <a:t>', '</a:t>
                      </a:r>
                      <a:r>
                        <a:rPr lang="zh-CN" altLang="en-US" sz="700" u="none" strike="noStrike">
                          <a:effectLst/>
                        </a:rPr>
                        <a:t>瑞丰转债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100.87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-911.11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-810.23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558047657"/>
                  </a:ext>
                </a:extLst>
              </a:tr>
              <a:tr h="124251">
                <a:tc>
                  <a:txBody>
                    <a:bodyPr/>
                    <a:lstStyle/>
                    <a:p>
                      <a:pPr algn="ctr" fontAlgn="ctr"/>
                      <a:r>
                        <a:rPr lang="en-US" altLang="zh-CN" sz="700" u="none" strike="noStrike">
                          <a:effectLst/>
                        </a:rPr>
                        <a:t>('300850', '123161')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新强联</a:t>
                      </a:r>
                      <a:r>
                        <a:rPr lang="en-US" altLang="zh-CN" sz="700" u="none" strike="noStrike">
                          <a:effectLst/>
                        </a:rPr>
                        <a:t>', '</a:t>
                      </a:r>
                      <a:r>
                        <a:rPr lang="zh-CN" altLang="en-US" sz="700" u="none" strike="noStrike">
                          <a:effectLst/>
                        </a:rPr>
                        <a:t>强联转债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-1737.11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-1484.95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291.79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003738617"/>
                  </a:ext>
                </a:extLst>
              </a:tr>
              <a:tr h="124251">
                <a:tc>
                  <a:txBody>
                    <a:bodyPr/>
                    <a:lstStyle/>
                    <a:p>
                      <a:pPr algn="ctr" fontAlgn="ctr"/>
                      <a:r>
                        <a:rPr lang="en-US" altLang="zh-CN" sz="700" u="none" strike="noStrike">
                          <a:effectLst/>
                        </a:rPr>
                        <a:t>('600388', '110068')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700" u="none" strike="noStrike">
                          <a:effectLst/>
                        </a:rPr>
                        <a:t>('ST</a:t>
                      </a:r>
                      <a:r>
                        <a:rPr lang="zh-CN" altLang="en-US" sz="700" u="none" strike="noStrike">
                          <a:effectLst/>
                        </a:rPr>
                        <a:t>龙净</a:t>
                      </a:r>
                      <a:r>
                        <a:rPr lang="en-US" altLang="zh-CN" sz="700" u="none" strike="noStrike">
                          <a:effectLst/>
                        </a:rPr>
                        <a:t>', '</a:t>
                      </a:r>
                      <a:r>
                        <a:rPr lang="zh-CN" altLang="en-US" sz="700" u="none" strike="noStrike">
                          <a:effectLst/>
                        </a:rPr>
                        <a:t>龙净转债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-289.42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410448611"/>
                  </a:ext>
                </a:extLst>
              </a:tr>
            </a:tbl>
          </a:graphicData>
        </a:graphic>
      </p:graphicFrame>
    </p:spTree>
    <p:extLst>
      <p:ext uri="{BB962C8B-B14F-4D97-AF65-F5344CB8AC3E}">
        <p14:creationId xmlns:p14="http://schemas.microsoft.com/office/powerpoint/2010/main" val="51457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ea typeface="汉仪中宋S" panose="00020600040101010101" charset="-122"/>
                <a:cs typeface="+mn-cs"/>
                <a:sym typeface="+mn-ea"/>
              </a:rPr>
              <a:t>Data source</a:t>
            </a:r>
            <a:endParaRPr kumimoji="0" lang="zh-CN" altLang="en-US" sz="3200" b="0" i="0" u="none" strike="noStrike" kern="1200" cap="none" spc="0" normalizeH="0" baseline="0" noProof="0" dirty="0">
              <a:ln>
                <a:noFill/>
              </a:ln>
              <a:solidFill>
                <a:prstClr val="black"/>
              </a:solidFill>
              <a:effectLst/>
              <a:uLnTx/>
              <a:uFillTx/>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white"/>
                </a:solidFill>
                <a:effectLst/>
                <a:uLnTx/>
                <a:uFillTx/>
                <a:latin typeface="汉仪中宋S" panose="00020600040101010101" charset="-122"/>
                <a:ea typeface="汉仪中宋S" panose="00020600040101010101" charset="-122"/>
                <a:cs typeface="+mn-cs"/>
              </a:rPr>
              <a:t>01</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mj-lt"/>
                <a:ea typeface="汉仪宋韵朗黑W" panose="00020600040101010101" charset="-122"/>
                <a:cs typeface="+mn-cs"/>
              </a:rPr>
              <a:t>PART 01</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3</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195796378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30</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graphicFrame>
        <p:nvGraphicFramePr>
          <p:cNvPr id="7" name="表格 6">
            <a:extLst>
              <a:ext uri="{FF2B5EF4-FFF2-40B4-BE49-F238E27FC236}">
                <a16:creationId xmlns:a16="http://schemas.microsoft.com/office/drawing/2014/main" id="{45CE5D70-8987-2C5E-C658-BA6152C4DE37}"/>
              </a:ext>
            </a:extLst>
          </p:cNvPr>
          <p:cNvGraphicFramePr>
            <a:graphicFrameLocks noGrp="1"/>
          </p:cNvGraphicFramePr>
          <p:nvPr>
            <p:extLst>
              <p:ext uri="{D42A27DB-BD31-4B8C-83A1-F6EECF244321}">
                <p14:modId xmlns:p14="http://schemas.microsoft.com/office/powerpoint/2010/main" val="1032542023"/>
              </p:ext>
            </p:extLst>
          </p:nvPr>
        </p:nvGraphicFramePr>
        <p:xfrm>
          <a:off x="611188" y="991518"/>
          <a:ext cx="10969624" cy="5322880"/>
        </p:xfrm>
        <a:graphic>
          <a:graphicData uri="http://schemas.openxmlformats.org/drawingml/2006/table">
            <a:tbl>
              <a:tblPr>
                <a:tableStyleId>{5C22544A-7EE6-4342-B048-85BDC9FD1C3A}</a:tableStyleId>
              </a:tblPr>
              <a:tblGrid>
                <a:gridCol w="1482882">
                  <a:extLst>
                    <a:ext uri="{9D8B030D-6E8A-4147-A177-3AD203B41FA5}">
                      <a16:colId xmlns:a16="http://schemas.microsoft.com/office/drawing/2014/main" val="1363810403"/>
                    </a:ext>
                  </a:extLst>
                </a:gridCol>
                <a:gridCol w="898716">
                  <a:extLst>
                    <a:ext uri="{9D8B030D-6E8A-4147-A177-3AD203B41FA5}">
                      <a16:colId xmlns:a16="http://schemas.microsoft.com/office/drawing/2014/main" val="2009699715"/>
                    </a:ext>
                  </a:extLst>
                </a:gridCol>
                <a:gridCol w="898716">
                  <a:extLst>
                    <a:ext uri="{9D8B030D-6E8A-4147-A177-3AD203B41FA5}">
                      <a16:colId xmlns:a16="http://schemas.microsoft.com/office/drawing/2014/main" val="187516833"/>
                    </a:ext>
                  </a:extLst>
                </a:gridCol>
                <a:gridCol w="898716">
                  <a:extLst>
                    <a:ext uri="{9D8B030D-6E8A-4147-A177-3AD203B41FA5}">
                      <a16:colId xmlns:a16="http://schemas.microsoft.com/office/drawing/2014/main" val="2900733666"/>
                    </a:ext>
                  </a:extLst>
                </a:gridCol>
                <a:gridCol w="898716">
                  <a:extLst>
                    <a:ext uri="{9D8B030D-6E8A-4147-A177-3AD203B41FA5}">
                      <a16:colId xmlns:a16="http://schemas.microsoft.com/office/drawing/2014/main" val="2922900489"/>
                    </a:ext>
                  </a:extLst>
                </a:gridCol>
                <a:gridCol w="824704">
                  <a:extLst>
                    <a:ext uri="{9D8B030D-6E8A-4147-A177-3AD203B41FA5}">
                      <a16:colId xmlns:a16="http://schemas.microsoft.com/office/drawing/2014/main" val="1546522516"/>
                    </a:ext>
                  </a:extLst>
                </a:gridCol>
                <a:gridCol w="1482882">
                  <a:extLst>
                    <a:ext uri="{9D8B030D-6E8A-4147-A177-3AD203B41FA5}">
                      <a16:colId xmlns:a16="http://schemas.microsoft.com/office/drawing/2014/main" val="2132222445"/>
                    </a:ext>
                  </a:extLst>
                </a:gridCol>
                <a:gridCol w="898716">
                  <a:extLst>
                    <a:ext uri="{9D8B030D-6E8A-4147-A177-3AD203B41FA5}">
                      <a16:colId xmlns:a16="http://schemas.microsoft.com/office/drawing/2014/main" val="1327255123"/>
                    </a:ext>
                  </a:extLst>
                </a:gridCol>
                <a:gridCol w="1342788">
                  <a:extLst>
                    <a:ext uri="{9D8B030D-6E8A-4147-A177-3AD203B41FA5}">
                      <a16:colId xmlns:a16="http://schemas.microsoft.com/office/drawing/2014/main" val="2405172543"/>
                    </a:ext>
                  </a:extLst>
                </a:gridCol>
                <a:gridCol w="1342788">
                  <a:extLst>
                    <a:ext uri="{9D8B030D-6E8A-4147-A177-3AD203B41FA5}">
                      <a16:colId xmlns:a16="http://schemas.microsoft.com/office/drawing/2014/main" val="789413654"/>
                    </a:ext>
                  </a:extLst>
                </a:gridCol>
              </a:tblGrid>
              <a:tr h="532288">
                <a:tc>
                  <a:txBody>
                    <a:bodyPr/>
                    <a:lstStyle/>
                    <a:p>
                      <a:pPr marL="0" algn="ctr" defTabSz="914400" rtl="0" eaLnBrk="1" fontAlgn="ctr" latinLnBrk="0" hangingPunct="1"/>
                      <a:r>
                        <a:rPr lang="zh-CN" altLang="en-US" sz="1200" b="1" u="none" strike="noStrike" kern="1200" dirty="0">
                          <a:solidFill>
                            <a:schemeClr val="dk1"/>
                          </a:solidFill>
                          <a:effectLst/>
                          <a:latin typeface="+mn-lt"/>
                          <a:ea typeface="+mn-ea"/>
                          <a:cs typeface="+mn-cs"/>
                        </a:rPr>
                        <a:t>相关系数</a:t>
                      </a:r>
                    </a:p>
                  </a:txBody>
                  <a:tcPr marL="7934" marR="7934" marT="7934" marB="0" anchor="ctr"/>
                </a:tc>
                <a:tc>
                  <a:txBody>
                    <a:bodyPr/>
                    <a:lstStyle/>
                    <a:p>
                      <a:pPr algn="ctr" fontAlgn="ctr"/>
                      <a:r>
                        <a:rPr lang="zh-CN" altLang="en-US" sz="1200" b="1" u="none" strike="noStrike" dirty="0">
                          <a:effectLst/>
                        </a:rPr>
                        <a:t>转债盈亏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总盈亏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股东配售比例</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正股市值</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 sz="1200" b="1" u="none" strike="noStrike" dirty="0">
                          <a:effectLst/>
                        </a:rPr>
                        <a:t>T-3</a:t>
                      </a:r>
                      <a:r>
                        <a:rPr lang="zh-CN" altLang="en-US" sz="1200" b="1" u="none" strike="noStrike" dirty="0">
                          <a:effectLst/>
                        </a:rPr>
                        <a:t>日至</a:t>
                      </a:r>
                      <a:r>
                        <a:rPr lang="en" sz="1200" b="1" u="none" strike="noStrike" dirty="0">
                          <a:effectLst/>
                        </a:rPr>
                        <a:t>T-5</a:t>
                      </a:r>
                      <a:r>
                        <a:rPr lang="zh-CN" altLang="en-US" sz="1200" b="1" u="none" strike="noStrike" dirty="0">
                          <a:effectLst/>
                        </a:rPr>
                        <a:t>日股价涨跌幅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安全边际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a:t>
                      </a:r>
                      <a:r>
                        <a:rPr lang="en" sz="1200" b="1" u="none" strike="noStrike" dirty="0">
                          <a:effectLst/>
                        </a:rPr>
                        <a:t>T-2</a:t>
                      </a:r>
                      <a:r>
                        <a:rPr lang="zh-CN" altLang="en-US" sz="1200" b="1" u="none" strike="noStrike" dirty="0">
                          <a:effectLst/>
                        </a:rPr>
                        <a:t>日至</a:t>
                      </a:r>
                      <a:r>
                        <a:rPr lang="en" sz="1200" b="1" u="none" strike="noStrike" dirty="0">
                          <a:effectLst/>
                        </a:rPr>
                        <a:t>T</a:t>
                      </a:r>
                      <a:r>
                        <a:rPr lang="zh-CN" altLang="en-US" sz="1200" b="1" u="none" strike="noStrike" dirty="0">
                          <a:effectLst/>
                        </a:rPr>
                        <a:t>日涨跌幅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可转债上市当天涨跌幅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477573057"/>
                  </a:ext>
                </a:extLst>
              </a:tr>
              <a:tr h="532288">
                <a:tc>
                  <a:txBody>
                    <a:bodyPr/>
                    <a:lstStyle/>
                    <a:p>
                      <a:pPr algn="ctr" fontAlgn="ctr"/>
                      <a:r>
                        <a:rPr lang="zh-CN" altLang="en-US" sz="1200" u="none" strike="noStrike" kern="1200" dirty="0">
                          <a:solidFill>
                            <a:schemeClr val="dk1"/>
                          </a:solidFill>
                          <a:effectLst/>
                          <a:latin typeface="+mn-lt"/>
                          <a:ea typeface="+mn-ea"/>
                          <a:cs typeface="+mn-cs"/>
                        </a:rPr>
                        <a:t>转债盈亏</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799789"/>
                  </a:ext>
                </a:extLst>
              </a:tr>
              <a:tr h="532288">
                <a:tc>
                  <a:txBody>
                    <a:bodyPr/>
                    <a:lstStyle/>
                    <a:p>
                      <a:pPr algn="ctr" fontAlgn="ctr"/>
                      <a:r>
                        <a:rPr lang="zh-CN" altLang="en-US" sz="1200" u="none" strike="noStrike" kern="1200" dirty="0">
                          <a:solidFill>
                            <a:schemeClr val="dk1"/>
                          </a:solidFill>
                          <a:effectLst/>
                          <a:latin typeface="+mn-lt"/>
                          <a:ea typeface="+mn-ea"/>
                          <a:cs typeface="+mn-cs"/>
                        </a:rPr>
                        <a:t>正股盈亏</a:t>
                      </a: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kern="1200" dirty="0">
                          <a:solidFill>
                            <a:schemeClr val="dk1"/>
                          </a:solidFill>
                          <a:effectLst/>
                          <a:latin typeface="+mn-lt"/>
                          <a:ea typeface="+mn-ea"/>
                          <a:cs typeface="+mn-cs"/>
                        </a:rPr>
                        <a:t>0.97</a:t>
                      </a:r>
                      <a:r>
                        <a:rPr lang="en-US" altLang="zh-CN" sz="1800" u="none" strike="noStrike" kern="1200" dirty="0">
                          <a:solidFill>
                            <a:srgbClr val="FF0000"/>
                          </a:solidFill>
                          <a:effectLst/>
                          <a:latin typeface="+mn-lt"/>
                          <a:ea typeface="+mn-ea"/>
                          <a:cs typeface="+mn-cs"/>
                        </a:rPr>
                        <a:t> </a:t>
                      </a: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1842962731"/>
                  </a:ext>
                </a:extLst>
              </a:tr>
              <a:tr h="532288">
                <a:tc>
                  <a:txBody>
                    <a:bodyPr/>
                    <a:lstStyle/>
                    <a:p>
                      <a:pPr algn="ctr" fontAlgn="ctr"/>
                      <a:r>
                        <a:rPr lang="zh-CN" altLang="en-US" sz="1200" b="1" u="none" strike="noStrike" kern="1200" dirty="0">
                          <a:solidFill>
                            <a:schemeClr val="dk1"/>
                          </a:solidFill>
                          <a:effectLst/>
                          <a:latin typeface="+mn-lt"/>
                          <a:ea typeface="+mn-ea"/>
                          <a:cs typeface="+mn-cs"/>
                        </a:rPr>
                        <a:t>总盈亏</a:t>
                      </a: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marL="0" algn="ctr" defTabSz="914400" rtl="0" eaLnBrk="1" fontAlgn="ctr" latinLnBrk="0" hangingPunct="1"/>
                      <a:r>
                        <a:rPr lang="en-US" altLang="zh-CN" sz="1800" u="none" strike="noStrike" kern="1200" dirty="0">
                          <a:solidFill>
                            <a:srgbClr val="FF0000"/>
                          </a:solidFill>
                          <a:effectLst/>
                          <a:latin typeface="+mn-lt"/>
                          <a:ea typeface="+mn-ea"/>
                          <a:cs typeface="+mn-cs"/>
                        </a:rPr>
                        <a:t>0.97 </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0.10</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-0.12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0.78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494348297"/>
                  </a:ext>
                </a:extLst>
              </a:tr>
              <a:tr h="532288">
                <a:tc>
                  <a:txBody>
                    <a:bodyPr/>
                    <a:lstStyle/>
                    <a:p>
                      <a:pPr algn="ctr" fontAlgn="ctr"/>
                      <a:r>
                        <a:rPr lang="zh-CN" altLang="en-US" sz="1200" u="none" strike="noStrike" kern="1200" dirty="0">
                          <a:solidFill>
                            <a:schemeClr val="dk1"/>
                          </a:solidFill>
                          <a:effectLst/>
                          <a:latin typeface="+mn-lt"/>
                          <a:ea typeface="+mn-ea"/>
                          <a:cs typeface="+mn-cs"/>
                        </a:rPr>
                        <a:t>股东配售比例</a:t>
                      </a: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0160921"/>
                  </a:ext>
                </a:extLst>
              </a:tr>
              <a:tr h="532288">
                <a:tc>
                  <a:txBody>
                    <a:bodyPr/>
                    <a:lstStyle/>
                    <a:p>
                      <a:pPr algn="ctr" fontAlgn="ctr"/>
                      <a:r>
                        <a:rPr lang="zh-CN" altLang="en-US" sz="1200" u="none" strike="noStrike" kern="1200" dirty="0">
                          <a:solidFill>
                            <a:schemeClr val="dk1"/>
                          </a:solidFill>
                          <a:effectLst/>
                          <a:latin typeface="+mn-lt"/>
                          <a:ea typeface="+mn-ea"/>
                          <a:cs typeface="+mn-cs"/>
                        </a:rPr>
                        <a:t>正股市值</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592800733"/>
                  </a:ext>
                </a:extLst>
              </a:tr>
              <a:tr h="532288">
                <a:tc>
                  <a:txBody>
                    <a:bodyPr/>
                    <a:lstStyle/>
                    <a:p>
                      <a:pPr algn="ctr" fontAlgn="ctr"/>
                      <a:r>
                        <a:rPr lang="en" sz="1200" u="none" strike="noStrike" kern="1200" dirty="0">
                          <a:solidFill>
                            <a:schemeClr val="dk1"/>
                          </a:solidFill>
                          <a:effectLst/>
                          <a:latin typeface="+mn-lt"/>
                          <a:ea typeface="+mn-ea"/>
                          <a:cs typeface="+mn-cs"/>
                        </a:rPr>
                        <a:t>T-3</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T-5</a:t>
                      </a:r>
                      <a:r>
                        <a:rPr lang="zh-CN" altLang="en-US" sz="1200" u="none" strike="noStrike" kern="1200" dirty="0">
                          <a:solidFill>
                            <a:schemeClr val="dk1"/>
                          </a:solidFill>
                          <a:effectLst/>
                          <a:latin typeface="+mn-lt"/>
                          <a:ea typeface="+mn-ea"/>
                          <a:cs typeface="+mn-cs"/>
                        </a:rPr>
                        <a:t>日股价涨跌幅</a:t>
                      </a: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-0.12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080793631"/>
                  </a:ext>
                </a:extLst>
              </a:tr>
              <a:tr h="532288">
                <a:tc>
                  <a:txBody>
                    <a:bodyPr/>
                    <a:lstStyle/>
                    <a:p>
                      <a:pPr algn="ctr" fontAlgn="ctr"/>
                      <a:r>
                        <a:rPr lang="zh-CN" altLang="en-US" sz="1200" u="none" strike="noStrike" kern="1200" dirty="0">
                          <a:solidFill>
                            <a:schemeClr val="dk1"/>
                          </a:solidFill>
                          <a:effectLst/>
                          <a:latin typeface="+mn-lt"/>
                          <a:ea typeface="+mn-ea"/>
                          <a:cs typeface="+mn-cs"/>
                        </a:rPr>
                        <a:t>安全边际</a:t>
                      </a: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886061586"/>
                  </a:ext>
                </a:extLst>
              </a:tr>
              <a:tr h="532288">
                <a:tc>
                  <a:txBody>
                    <a:bodyPr/>
                    <a:lstStyle/>
                    <a:p>
                      <a:pPr algn="ctr" fontAlgn="ctr"/>
                      <a:r>
                        <a:rPr lang="zh-CN" altLang="en-US" sz="1200" u="none" strike="noStrike" kern="1200" dirty="0">
                          <a:solidFill>
                            <a:schemeClr val="dk1"/>
                          </a:solidFill>
                          <a:effectLst/>
                          <a:latin typeface="+mn-lt"/>
                          <a:ea typeface="+mn-ea"/>
                          <a:cs typeface="+mn-cs"/>
                        </a:rPr>
                        <a:t>正股</a:t>
                      </a:r>
                      <a:r>
                        <a:rPr lang="en" sz="1200" u="none" strike="noStrike" kern="1200" dirty="0">
                          <a:solidFill>
                            <a:schemeClr val="dk1"/>
                          </a:solidFill>
                          <a:effectLst/>
                          <a:latin typeface="+mn-lt"/>
                          <a:ea typeface="+mn-ea"/>
                          <a:cs typeface="+mn-cs"/>
                        </a:rPr>
                        <a:t>T-2</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a:t>
                      </a:r>
                      <a:r>
                        <a:rPr lang="zh-CN" altLang="en-US" sz="1200" u="none" strike="noStrike" kern="1200" dirty="0">
                          <a:solidFill>
                            <a:schemeClr val="dk1"/>
                          </a:solidFill>
                          <a:effectLst/>
                          <a:latin typeface="+mn-lt"/>
                          <a:ea typeface="+mn-ea"/>
                          <a:cs typeface="+mn-cs"/>
                        </a:rPr>
                        <a:t>日涨跌幅</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95462160"/>
                  </a:ext>
                </a:extLst>
              </a:tr>
              <a:tr h="532288">
                <a:tc>
                  <a:txBody>
                    <a:bodyPr/>
                    <a:lstStyle/>
                    <a:p>
                      <a:pPr algn="ctr" fontAlgn="ctr"/>
                      <a:r>
                        <a:rPr lang="zh-CN" altLang="en-US" sz="1200" u="none" strike="noStrike" kern="1200" dirty="0">
                          <a:solidFill>
                            <a:schemeClr val="dk1"/>
                          </a:solidFill>
                          <a:effectLst/>
                          <a:latin typeface="+mn-lt"/>
                          <a:ea typeface="+mn-ea"/>
                          <a:cs typeface="+mn-cs"/>
                        </a:rPr>
                        <a:t>可转债上市当天涨跌幅</a:t>
                      </a: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27347445"/>
                  </a:ext>
                </a:extLst>
              </a:tr>
            </a:tbl>
          </a:graphicData>
        </a:graphic>
      </p:graphicFrame>
    </p:spTree>
    <p:extLst>
      <p:ext uri="{BB962C8B-B14F-4D97-AF65-F5344CB8AC3E}">
        <p14:creationId xmlns:p14="http://schemas.microsoft.com/office/powerpoint/2010/main" val="10092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normAutofit/>
          </a:bodyPr>
          <a:lstStyle/>
          <a:p>
            <a:r>
              <a:rPr kumimoji="1" lang="zh-CN" altLang="en-US" dirty="0"/>
              <a:t>集思录</a:t>
            </a:r>
            <a:r>
              <a:rPr kumimoji="1" lang="en-US" altLang="zh-CN" dirty="0"/>
              <a:t>——</a:t>
            </a:r>
            <a:r>
              <a:rPr kumimoji="1" lang="en-US" altLang="zh-CN" sz="2400" dirty="0">
                <a:solidFill>
                  <a:srgbClr val="0070C0"/>
                </a:solidFill>
              </a:rPr>
              <a:t>https://</a:t>
            </a:r>
            <a:r>
              <a:rPr kumimoji="1" lang="en-US" altLang="zh-CN" sz="2400" dirty="0" err="1">
                <a:solidFill>
                  <a:srgbClr val="0070C0"/>
                </a:solidFill>
              </a:rPr>
              <a:t>www.jisilu.cn</a:t>
            </a:r>
            <a:r>
              <a:rPr kumimoji="1" lang="en-US" altLang="zh-CN" sz="2400" dirty="0">
                <a:solidFill>
                  <a:srgbClr val="0070C0"/>
                </a:solidFill>
              </a:rPr>
              <a:t>/web/data/</a:t>
            </a:r>
            <a:r>
              <a:rPr kumimoji="1" lang="en-US" altLang="zh-CN" sz="2400" dirty="0" err="1">
                <a:solidFill>
                  <a:srgbClr val="0070C0"/>
                </a:solidFill>
              </a:rPr>
              <a:t>cb</a:t>
            </a:r>
            <a:r>
              <a:rPr kumimoji="1" lang="en-US" altLang="zh-CN" sz="2400" dirty="0">
                <a:solidFill>
                  <a:srgbClr val="0070C0"/>
                </a:solidFill>
              </a:rPr>
              <a:t>/pre</a:t>
            </a:r>
            <a:endParaRPr kumimoji="1" lang="zh-CN" altLang="en-US" dirty="0">
              <a:solidFill>
                <a:srgbClr val="0070C0"/>
              </a:solidFill>
            </a:endParaRPr>
          </a:p>
        </p:txBody>
      </p:sp>
      <p:pic>
        <p:nvPicPr>
          <p:cNvPr id="3" name="图片 2">
            <a:extLst>
              <a:ext uri="{FF2B5EF4-FFF2-40B4-BE49-F238E27FC236}">
                <a16:creationId xmlns:a16="http://schemas.microsoft.com/office/drawing/2014/main" id="{DB0AB836-5C10-C6DB-5DF0-010FA8CE121D}"/>
              </a:ext>
            </a:extLst>
          </p:cNvPr>
          <p:cNvPicPr>
            <a:picLocks noChangeAspect="1"/>
          </p:cNvPicPr>
          <p:nvPr/>
        </p:nvPicPr>
        <p:blipFill>
          <a:blip r:embed="rId2"/>
          <a:stretch>
            <a:fillRect/>
          </a:stretch>
        </p:blipFill>
        <p:spPr>
          <a:xfrm>
            <a:off x="718372" y="991710"/>
            <a:ext cx="10717137" cy="5248768"/>
          </a:xfrm>
          <a:prstGeom prst="rect">
            <a:avLst/>
          </a:prstGeom>
        </p:spPr>
      </p:pic>
    </p:spTree>
    <p:extLst>
      <p:ext uri="{BB962C8B-B14F-4D97-AF65-F5344CB8AC3E}">
        <p14:creationId xmlns:p14="http://schemas.microsoft.com/office/powerpoint/2010/main" val="245401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Information</a:t>
            </a:r>
            <a:endParaRPr kumimoji="1" lang="zh-CN" altLang="en-US" dirty="0"/>
          </a:p>
        </p:txBody>
      </p:sp>
      <p:pic>
        <p:nvPicPr>
          <p:cNvPr id="8" name="图片 7">
            <a:extLst>
              <a:ext uri="{FF2B5EF4-FFF2-40B4-BE49-F238E27FC236}">
                <a16:creationId xmlns:a16="http://schemas.microsoft.com/office/drawing/2014/main" id="{4D8CBF3A-D3D3-45CB-1098-53EE242AC458}"/>
              </a:ext>
            </a:extLst>
          </p:cNvPr>
          <p:cNvPicPr>
            <a:picLocks noChangeAspect="1"/>
          </p:cNvPicPr>
          <p:nvPr/>
        </p:nvPicPr>
        <p:blipFill>
          <a:blip r:embed="rId2"/>
          <a:stretch>
            <a:fillRect/>
          </a:stretch>
        </p:blipFill>
        <p:spPr>
          <a:xfrm>
            <a:off x="718372" y="899348"/>
            <a:ext cx="10755256" cy="5415051"/>
          </a:xfrm>
          <a:prstGeom prst="rect">
            <a:avLst/>
          </a:prstGeom>
        </p:spPr>
      </p:pic>
    </p:spTree>
    <p:extLst>
      <p:ext uri="{BB962C8B-B14F-4D97-AF65-F5344CB8AC3E}">
        <p14:creationId xmlns:p14="http://schemas.microsoft.com/office/powerpoint/2010/main" val="242117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Performance</a:t>
            </a:r>
            <a:endParaRPr kumimoji="1" lang="zh-CN" altLang="en-US" dirty="0"/>
          </a:p>
        </p:txBody>
      </p:sp>
      <p:pic>
        <p:nvPicPr>
          <p:cNvPr id="3" name="图片 2">
            <a:extLst>
              <a:ext uri="{FF2B5EF4-FFF2-40B4-BE49-F238E27FC236}">
                <a16:creationId xmlns:a16="http://schemas.microsoft.com/office/drawing/2014/main" id="{513F69D2-A681-363F-10B2-082562767BC2}"/>
              </a:ext>
            </a:extLst>
          </p:cNvPr>
          <p:cNvPicPr>
            <a:picLocks noChangeAspect="1"/>
          </p:cNvPicPr>
          <p:nvPr/>
        </p:nvPicPr>
        <p:blipFill>
          <a:blip r:embed="rId2"/>
          <a:stretch>
            <a:fillRect/>
          </a:stretch>
        </p:blipFill>
        <p:spPr>
          <a:xfrm>
            <a:off x="756491" y="899348"/>
            <a:ext cx="10677928" cy="5415051"/>
          </a:xfrm>
          <a:prstGeom prst="rect">
            <a:avLst/>
          </a:prstGeom>
        </p:spPr>
      </p:pic>
    </p:spTree>
    <p:extLst>
      <p:ext uri="{BB962C8B-B14F-4D97-AF65-F5344CB8AC3E}">
        <p14:creationId xmlns:p14="http://schemas.microsoft.com/office/powerpoint/2010/main" val="417202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Results</a:t>
            </a:r>
            <a:endParaRPr kumimoji="1" lang="zh-CN" altLang="en-US" dirty="0"/>
          </a:p>
        </p:txBody>
      </p:sp>
      <p:pic>
        <p:nvPicPr>
          <p:cNvPr id="2" name="图片 1">
            <a:extLst>
              <a:ext uri="{FF2B5EF4-FFF2-40B4-BE49-F238E27FC236}">
                <a16:creationId xmlns:a16="http://schemas.microsoft.com/office/drawing/2014/main" id="{FB4E43F1-1F1B-397A-1C29-A46271E4F52F}"/>
              </a:ext>
            </a:extLst>
          </p:cNvPr>
          <p:cNvPicPr>
            <a:picLocks noChangeAspect="1"/>
          </p:cNvPicPr>
          <p:nvPr/>
        </p:nvPicPr>
        <p:blipFill>
          <a:blip r:embed="rId2"/>
          <a:stretch>
            <a:fillRect/>
          </a:stretch>
        </p:blipFill>
        <p:spPr>
          <a:xfrm>
            <a:off x="718372" y="899349"/>
            <a:ext cx="10738582" cy="5415051"/>
          </a:xfrm>
          <a:prstGeom prst="rect">
            <a:avLst/>
          </a:prstGeom>
        </p:spPr>
      </p:pic>
    </p:spTree>
    <p:extLst>
      <p:ext uri="{BB962C8B-B14F-4D97-AF65-F5344CB8AC3E}">
        <p14:creationId xmlns:p14="http://schemas.microsoft.com/office/powerpoint/2010/main" val="119805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——Stock Price</a:t>
            </a:r>
            <a:endParaRPr kumimoji="1" lang="zh-CN" altLang="en-US" dirty="0"/>
          </a:p>
        </p:txBody>
      </p:sp>
      <p:pic>
        <p:nvPicPr>
          <p:cNvPr id="3" name="图片 2">
            <a:extLst>
              <a:ext uri="{FF2B5EF4-FFF2-40B4-BE49-F238E27FC236}">
                <a16:creationId xmlns:a16="http://schemas.microsoft.com/office/drawing/2014/main" id="{5E15EB51-7324-CC83-088E-0F8B9B87D8F2}"/>
              </a:ext>
            </a:extLst>
          </p:cNvPr>
          <p:cNvPicPr>
            <a:picLocks noChangeAspect="1"/>
          </p:cNvPicPr>
          <p:nvPr/>
        </p:nvPicPr>
        <p:blipFill>
          <a:blip r:embed="rId2"/>
          <a:stretch>
            <a:fillRect/>
          </a:stretch>
        </p:blipFill>
        <p:spPr>
          <a:xfrm>
            <a:off x="756490" y="899348"/>
            <a:ext cx="10679019" cy="5415051"/>
          </a:xfrm>
          <a:prstGeom prst="rect">
            <a:avLst/>
          </a:prstGeom>
        </p:spPr>
      </p:pic>
    </p:spTree>
    <p:extLst>
      <p:ext uri="{BB962C8B-B14F-4D97-AF65-F5344CB8AC3E}">
        <p14:creationId xmlns:p14="http://schemas.microsoft.com/office/powerpoint/2010/main" val="280146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——Total Number of Shares</a:t>
            </a:r>
            <a:endParaRPr kumimoji="1" lang="zh-CN" altLang="en-US" dirty="0"/>
          </a:p>
        </p:txBody>
      </p:sp>
      <p:pic>
        <p:nvPicPr>
          <p:cNvPr id="7" name="图片 6">
            <a:extLst>
              <a:ext uri="{FF2B5EF4-FFF2-40B4-BE49-F238E27FC236}">
                <a16:creationId xmlns:a16="http://schemas.microsoft.com/office/drawing/2014/main" id="{3A19EFFB-3656-D45F-DB25-2EDF469F64BD}"/>
              </a:ext>
            </a:extLst>
          </p:cNvPr>
          <p:cNvPicPr>
            <a:picLocks noChangeAspect="1"/>
          </p:cNvPicPr>
          <p:nvPr/>
        </p:nvPicPr>
        <p:blipFill>
          <a:blip r:embed="rId2"/>
          <a:stretch>
            <a:fillRect/>
          </a:stretch>
        </p:blipFill>
        <p:spPr>
          <a:xfrm>
            <a:off x="756491" y="899348"/>
            <a:ext cx="10718354" cy="5415051"/>
          </a:xfrm>
          <a:prstGeom prst="rect">
            <a:avLst/>
          </a:prstGeom>
        </p:spPr>
      </p:pic>
    </p:spTree>
    <p:extLst>
      <p:ext uri="{BB962C8B-B14F-4D97-AF65-F5344CB8AC3E}">
        <p14:creationId xmlns:p14="http://schemas.microsoft.com/office/powerpoint/2010/main" val="848177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a8f7872-6d2b-4085-b3e1-6870e65d4173"/>
  <p:tag name="COMMONDATA" val="eyJoZGlkIjoiY2YyZjVhZmJjZGI0YjE4OGZjMWRhZTVmNzZkNTliN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2.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UNIT_TABLE_BEAUTIFY" val="smartTable{219c2592-cc76-4bba-af4c-7d74cce554fc}"/>
  <p:tag name="TABLE_ENDDRAG_ORIGIN_RECT" val="779*176"/>
  <p:tag name="TABLE_ENDDRAG_RECT" val="79*285*779*176"/>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emplate/>
  <TotalTime>722</TotalTime>
  <Words>3614</Words>
  <Application>Microsoft Macintosh PowerPoint</Application>
  <PresentationFormat>宽屏</PresentationFormat>
  <Paragraphs>1009</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汉仪宋韵朗黑W</vt:lpstr>
      <vt:lpstr>汉仪中宋S</vt:lpstr>
      <vt:lpstr>宋体</vt:lpstr>
      <vt:lpstr>PingFang SC</vt:lpstr>
      <vt:lpstr>Arial</vt:lpstr>
      <vt:lpstr>Times New Roman</vt:lpstr>
      <vt:lpstr>Wingdings</vt:lpstr>
      <vt:lpstr>1_Office 主题​​</vt:lpstr>
      <vt:lpstr>PowerPoint 演示文稿</vt:lpstr>
      <vt:lpstr>PowerPoint 演示文稿</vt:lpstr>
      <vt:lpstr>PowerPoint 演示文稿</vt:lpstr>
      <vt:lpstr>集思录——https://www.jisilu.cn/web/data/cb/pre</vt:lpstr>
      <vt:lpstr>Wind——Issue Information</vt:lpstr>
      <vt:lpstr>Wind——Issue Performance</vt:lpstr>
      <vt:lpstr>Wind——Issue Results</vt:lpstr>
      <vt:lpstr>Akshare——Stock Price</vt:lpstr>
      <vt:lpstr>Akshare——Total Number of Shares</vt:lpstr>
      <vt:lpstr>Akshare——Trade Date</vt:lpstr>
      <vt:lpstr>Merge the tables</vt:lpstr>
      <vt:lpstr>PowerPoint 演示文稿</vt:lpstr>
      <vt:lpstr>PowerPoint 演示文稿</vt:lpstr>
      <vt:lpstr>PowerPoint 演示文稿</vt:lpstr>
      <vt:lpstr>PowerPoint 演示文稿</vt:lpstr>
      <vt:lpstr>According to statistics, in the past four years, the overall increase in share price on day T-2 is the most significant. Although the share price on day T-1 is also on an upward trend, the magnitude is much lower than on day T-2, and the share price starts to fall on day T.</vt:lpstr>
      <vt:lpstr>The share price volatility of the underlying share price can increase the uncertainty of the seizing right strategy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 jin bo</dc:creator>
  <cp:lastModifiedBy>HU Chunguo</cp:lastModifiedBy>
  <cp:revision>104</cp:revision>
  <dcterms:created xsi:type="dcterms:W3CDTF">2023-03-04T12:24:00Z</dcterms:created>
  <dcterms:modified xsi:type="dcterms:W3CDTF">2023-03-10T03:50:31Z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69C96E5F3586493AA7757542F5182A39</vt:lpwstr>
  </property>
  <property fmtid="{D5CDD505-2E9C-101B-9397-08002B2CF9AE}" pid="3" name="KSOProductBuildVer">
    <vt:lpwstr>2052-11.1.0.13703</vt:lpwstr>
  </property>
</Properties>
</file>